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909" r:id="rId1"/>
  </p:sldMasterIdLst>
  <p:notesMasterIdLst>
    <p:notesMasterId r:id="rId51"/>
  </p:notesMasterIdLst>
  <p:sldIdLst>
    <p:sldId id="256" r:id="rId2"/>
    <p:sldId id="257" r:id="rId3"/>
    <p:sldId id="267" r:id="rId4"/>
    <p:sldId id="258" r:id="rId5"/>
    <p:sldId id="317" r:id="rId6"/>
    <p:sldId id="305" r:id="rId7"/>
    <p:sldId id="318" r:id="rId8"/>
    <p:sldId id="304" r:id="rId9"/>
    <p:sldId id="319" r:id="rId10"/>
    <p:sldId id="298" r:id="rId11"/>
    <p:sldId id="332" r:id="rId12"/>
    <p:sldId id="333" r:id="rId13"/>
    <p:sldId id="334" r:id="rId14"/>
    <p:sldId id="335" r:id="rId15"/>
    <p:sldId id="336" r:id="rId16"/>
    <p:sldId id="320" r:id="rId17"/>
    <p:sldId id="297" r:id="rId18"/>
    <p:sldId id="282" r:id="rId19"/>
    <p:sldId id="344" r:id="rId20"/>
    <p:sldId id="345" r:id="rId21"/>
    <p:sldId id="330" r:id="rId22"/>
    <p:sldId id="331" r:id="rId23"/>
    <p:sldId id="338" r:id="rId24"/>
    <p:sldId id="271" r:id="rId25"/>
    <p:sldId id="337" r:id="rId26"/>
    <p:sldId id="322" r:id="rId27"/>
    <p:sldId id="306" r:id="rId28"/>
    <p:sldId id="273" r:id="rId29"/>
    <p:sldId id="340" r:id="rId30"/>
    <p:sldId id="339" r:id="rId31"/>
    <p:sldId id="302" r:id="rId32"/>
    <p:sldId id="293" r:id="rId33"/>
    <p:sldId id="294" r:id="rId34"/>
    <p:sldId id="295" r:id="rId35"/>
    <p:sldId id="262" r:id="rId36"/>
    <p:sldId id="263" r:id="rId37"/>
    <p:sldId id="324" r:id="rId38"/>
    <p:sldId id="326" r:id="rId39"/>
    <p:sldId id="328" r:id="rId40"/>
    <p:sldId id="347" r:id="rId41"/>
    <p:sldId id="346" r:id="rId42"/>
    <p:sldId id="296" r:id="rId43"/>
    <p:sldId id="260" r:id="rId44"/>
    <p:sldId id="348" r:id="rId45"/>
    <p:sldId id="349" r:id="rId46"/>
    <p:sldId id="265" r:id="rId47"/>
    <p:sldId id="343" r:id="rId48"/>
    <p:sldId id="264" r:id="rId49"/>
    <p:sldId id="307" r:id="rId50"/>
  </p:sldIdLst>
  <p:sldSz cx="13004800" cy="975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93" autoAdjust="0"/>
    <p:restoredTop sz="83150" autoAdjust="0"/>
  </p:normalViewPr>
  <p:slideViewPr>
    <p:cSldViewPr snapToGrid="0">
      <p:cViewPr varScale="1">
        <p:scale>
          <a:sx n="38" d="100"/>
          <a:sy n="38" d="100"/>
        </p:scale>
        <p:origin x="1496" y="24"/>
      </p:cViewPr>
      <p:guideLst/>
    </p:cSldViewPr>
  </p:slideViewPr>
  <p:outlineViewPr>
    <p:cViewPr>
      <p:scale>
        <a:sx n="33" d="100"/>
        <a:sy n="33" d="100"/>
      </p:scale>
      <p:origin x="0" y="-9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0886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2996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6380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2178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5169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1285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12087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4507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096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708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1377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4894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9661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6165239" y="1663902"/>
            <a:ext cx="6847765" cy="7102296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8614" y="758614"/>
            <a:ext cx="8753370" cy="4443308"/>
          </a:xfrm>
        </p:spPr>
        <p:txBody>
          <a:bodyPr anchor="b">
            <a:normAutofit/>
          </a:bodyPr>
          <a:lstStyle>
            <a:lvl1pPr algn="l">
              <a:defRPr sz="6258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8614" y="5466834"/>
            <a:ext cx="7046044" cy="2721374"/>
          </a:xfrm>
        </p:spPr>
        <p:txBody>
          <a:bodyPr anchor="t">
            <a:normAutofit/>
          </a:bodyPr>
          <a:lstStyle>
            <a:lvl1pPr marL="0" indent="0" algn="l">
              <a:buNone/>
              <a:defRPr sz="2844">
                <a:solidFill>
                  <a:schemeClr val="bg2">
                    <a:lumMod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377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14" y="6394027"/>
            <a:ext cx="9322478" cy="21674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58614" y="758613"/>
            <a:ext cx="11487573" cy="4443307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83736" y="5466833"/>
            <a:ext cx="10355672" cy="65024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2276"/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1501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14" y="758613"/>
            <a:ext cx="11487573" cy="4118187"/>
          </a:xfrm>
        </p:spPr>
        <p:txBody>
          <a:bodyPr anchor="ctr">
            <a:normAutofit/>
          </a:bodyPr>
          <a:lstStyle>
            <a:lvl1pPr algn="l">
              <a:defRPr sz="3982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613" y="5852160"/>
            <a:ext cx="9078830" cy="2709333"/>
          </a:xfrm>
        </p:spPr>
        <p:txBody>
          <a:bodyPr anchor="ctr">
            <a:normAutofit/>
          </a:bodyPr>
          <a:lstStyle>
            <a:lvl1pPr marL="0" indent="0" algn="l">
              <a:buNone/>
              <a:defRPr sz="2560">
                <a:solidFill>
                  <a:schemeClr val="bg2">
                    <a:lumMod val="7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7936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825" y="758613"/>
            <a:ext cx="9756142" cy="4118187"/>
          </a:xfrm>
        </p:spPr>
        <p:txBody>
          <a:bodyPr anchor="ctr">
            <a:normAutofit/>
          </a:bodyPr>
          <a:lstStyle>
            <a:lvl1pPr algn="l">
              <a:defRPr sz="3982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17227" y="4876800"/>
            <a:ext cx="9105731" cy="686364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614" y="6117077"/>
            <a:ext cx="9077136" cy="2444416"/>
          </a:xfrm>
        </p:spPr>
        <p:txBody>
          <a:bodyPr anchor="ctr">
            <a:normAutofit/>
          </a:bodyPr>
          <a:lstStyle>
            <a:lvl1pPr marL="0" indent="0" algn="l">
              <a:buNone/>
              <a:defRPr sz="2844">
                <a:solidFill>
                  <a:schemeClr val="bg2">
                    <a:lumMod val="7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325121" y="1010665"/>
            <a:ext cx="650409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945708" y="3937566"/>
            <a:ext cx="650409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 algn="r"/>
            <a:r>
              <a:rPr lang="en-US" sz="1137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9311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14" y="4876800"/>
            <a:ext cx="9077136" cy="2414080"/>
          </a:xfrm>
        </p:spPr>
        <p:txBody>
          <a:bodyPr anchor="b">
            <a:normAutofit/>
          </a:bodyPr>
          <a:lstStyle>
            <a:lvl1pPr algn="l">
              <a:defRPr sz="3982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613" y="7300239"/>
            <a:ext cx="9078830" cy="1261254"/>
          </a:xfrm>
        </p:spPr>
        <p:txBody>
          <a:bodyPr anchor="t">
            <a:normAutofit/>
          </a:bodyPr>
          <a:lstStyle>
            <a:lvl1pPr marL="0" indent="0" algn="l">
              <a:buNone/>
              <a:defRPr sz="2560">
                <a:solidFill>
                  <a:schemeClr val="bg2">
                    <a:lumMod val="7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7769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826" y="758613"/>
            <a:ext cx="9756140" cy="4118187"/>
          </a:xfrm>
        </p:spPr>
        <p:txBody>
          <a:bodyPr anchor="ctr">
            <a:normAutofit/>
          </a:bodyPr>
          <a:lstStyle>
            <a:lvl1pPr algn="l">
              <a:defRPr sz="3982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58614" y="5527040"/>
            <a:ext cx="9077136" cy="149314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44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613" y="7044267"/>
            <a:ext cx="9077134" cy="1517227"/>
          </a:xfrm>
        </p:spPr>
        <p:txBody>
          <a:bodyPr anchor="t">
            <a:normAutofit/>
          </a:bodyPr>
          <a:lstStyle>
            <a:lvl1pPr marL="0" indent="0" algn="l">
              <a:buNone/>
              <a:defRPr sz="2560">
                <a:solidFill>
                  <a:schemeClr val="bg2">
                    <a:lumMod val="7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325121" y="1010665"/>
            <a:ext cx="650409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945708" y="3937566"/>
            <a:ext cx="650409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 algn="r"/>
            <a:r>
              <a:rPr lang="en-US" sz="1137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1291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13" y="758613"/>
            <a:ext cx="10703158" cy="411818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982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58614" y="5587248"/>
            <a:ext cx="9077136" cy="1192107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44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613" y="6779357"/>
            <a:ext cx="9077134" cy="1782137"/>
          </a:xfrm>
        </p:spPr>
        <p:txBody>
          <a:bodyPr anchor="t">
            <a:normAutofit/>
          </a:bodyPr>
          <a:lstStyle>
            <a:lvl1pPr marL="0" indent="0" algn="l">
              <a:buNone/>
              <a:defRPr sz="2560">
                <a:solidFill>
                  <a:schemeClr val="bg2">
                    <a:lumMod val="7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129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14" y="6394027"/>
            <a:ext cx="9322478" cy="2167467"/>
          </a:xfrm>
        </p:spPr>
        <p:txBody>
          <a:bodyPr>
            <a:normAutofit/>
          </a:bodyPr>
          <a:lstStyle>
            <a:lvl1pPr algn="l">
              <a:defRPr sz="398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8614" y="758615"/>
            <a:ext cx="9322478" cy="5358464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6508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38889" y="758614"/>
            <a:ext cx="2907298" cy="6285653"/>
          </a:xfrm>
        </p:spPr>
        <p:txBody>
          <a:bodyPr vert="eaVert">
            <a:normAutofit/>
          </a:bodyPr>
          <a:lstStyle>
            <a:lvl1pPr>
              <a:defRPr sz="398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8613" y="758613"/>
            <a:ext cx="8320017" cy="780288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6766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Texte niveau 1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428010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14" y="6394027"/>
            <a:ext cx="9322478" cy="21674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614" y="758613"/>
            <a:ext cx="9322478" cy="5358464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9673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13" y="2817706"/>
            <a:ext cx="9105732" cy="3299366"/>
          </a:xfrm>
        </p:spPr>
        <p:txBody>
          <a:bodyPr anchor="b">
            <a:normAutofit/>
          </a:bodyPr>
          <a:lstStyle>
            <a:lvl1pPr algn="l">
              <a:defRPr sz="4551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614" y="6381985"/>
            <a:ext cx="9105731" cy="2179509"/>
          </a:xfrm>
        </p:spPr>
        <p:txBody>
          <a:bodyPr anchor="t">
            <a:normAutofit/>
          </a:bodyPr>
          <a:lstStyle>
            <a:lvl1pPr marL="0" indent="0" algn="l">
              <a:buNone/>
              <a:defRPr sz="2560">
                <a:solidFill>
                  <a:schemeClr val="bg2">
                    <a:lumMod val="7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292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14" y="6394027"/>
            <a:ext cx="9322478" cy="2167467"/>
          </a:xfrm>
        </p:spPr>
        <p:txBody>
          <a:bodyPr>
            <a:normAutofit/>
          </a:bodyPr>
          <a:lstStyle>
            <a:lvl1pPr>
              <a:defRPr sz="455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758614" y="758614"/>
            <a:ext cx="5617731" cy="535846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6630915" y="758613"/>
            <a:ext cx="5615272" cy="5346418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2463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14" y="6394027"/>
            <a:ext cx="9322478" cy="2167467"/>
          </a:xfrm>
        </p:spPr>
        <p:txBody>
          <a:bodyPr>
            <a:normAutofit/>
          </a:bodyPr>
          <a:lstStyle>
            <a:lvl1pPr>
              <a:defRPr sz="455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735" y="758613"/>
            <a:ext cx="5286209" cy="866987"/>
          </a:xfrm>
        </p:spPr>
        <p:txBody>
          <a:bodyPr anchor="b">
            <a:noAutofit/>
          </a:bodyPr>
          <a:lstStyle>
            <a:lvl1pPr marL="0" indent="0">
              <a:buNone/>
              <a:defRPr sz="3413" b="0" cap="all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613" y="1625601"/>
            <a:ext cx="5611331" cy="4491473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04912" y="806027"/>
            <a:ext cx="5353317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 cap="all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0915" y="1625600"/>
            <a:ext cx="5627314" cy="4479431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2566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14" y="6394027"/>
            <a:ext cx="9322478" cy="2167467"/>
          </a:xfrm>
        </p:spPr>
        <p:txBody>
          <a:bodyPr>
            <a:normAutofit/>
          </a:bodyPr>
          <a:lstStyle>
            <a:lvl1pPr>
              <a:defRPr sz="455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19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9160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6549" y="758613"/>
            <a:ext cx="4551680" cy="2167467"/>
          </a:xfrm>
        </p:spPr>
        <p:txBody>
          <a:bodyPr anchor="b">
            <a:normAutofit/>
          </a:bodyPr>
          <a:lstStyle>
            <a:lvl1pPr algn="l">
              <a:defRPr sz="2844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613" y="758613"/>
            <a:ext cx="6312896" cy="780288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06549" y="3142830"/>
            <a:ext cx="4551680" cy="2974246"/>
          </a:xfrm>
        </p:spPr>
        <p:txBody>
          <a:bodyPr anchor="t">
            <a:normAutofit/>
          </a:bodyPr>
          <a:lstStyle>
            <a:lvl1pPr marL="0" indent="0">
              <a:buNone/>
              <a:defRPr sz="2276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7799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4027" y="2059093"/>
            <a:ext cx="5067745" cy="1625600"/>
          </a:xfrm>
        </p:spPr>
        <p:txBody>
          <a:bodyPr anchor="b">
            <a:normAutofit/>
          </a:bodyPr>
          <a:lstStyle>
            <a:lvl1pPr algn="l">
              <a:defRPr sz="3413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083733" y="1300480"/>
            <a:ext cx="4666274" cy="682752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4350" y="3901440"/>
            <a:ext cx="5069117" cy="2962204"/>
          </a:xfrm>
        </p:spPr>
        <p:txBody>
          <a:bodyPr anchor="t">
            <a:normAutofit/>
          </a:bodyPr>
          <a:lstStyle>
            <a:lvl1pPr marL="0" indent="0">
              <a:buNone/>
              <a:defRPr sz="2560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58613" y="8778241"/>
            <a:ext cx="8265563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825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487182" y="5539083"/>
            <a:ext cx="3513537" cy="3781025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614" y="6394027"/>
            <a:ext cx="9322478" cy="21674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614" y="758615"/>
            <a:ext cx="9322478" cy="5358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67460" y="8778245"/>
            <a:ext cx="1707325" cy="51928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422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8613" y="8778241"/>
            <a:ext cx="8265563" cy="51928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422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56962" y="7933836"/>
            <a:ext cx="1218712" cy="9527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982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76678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  <p:sldLayoutId id="2147483924" r:id="rId15"/>
    <p:sldLayoutId id="2147483925" r:id="rId16"/>
    <p:sldLayoutId id="2147483926" r:id="rId17"/>
    <p:sldLayoutId id="2147483927" r:id="rId18"/>
  </p:sldLayoutIdLst>
  <p:txStyles>
    <p:titleStyle>
      <a:lvl1pPr algn="l" defTabSz="650230" rtl="0" eaLnBrk="1" latinLnBrk="0" hangingPunct="1">
        <a:spcBef>
          <a:spcPct val="0"/>
        </a:spcBef>
        <a:buNone/>
        <a:defRPr sz="4551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06394" indent="-406394" algn="l" defTabSz="650230" rtl="0" eaLnBrk="1" latinLnBrk="0" hangingPunct="1">
        <a:spcBef>
          <a:spcPct val="20000"/>
        </a:spcBef>
        <a:spcAft>
          <a:spcPts val="85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844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1056623" indent="-406394" algn="l" defTabSz="650230" rtl="0" eaLnBrk="1" latinLnBrk="0" hangingPunct="1">
        <a:spcBef>
          <a:spcPct val="20000"/>
        </a:spcBef>
        <a:spcAft>
          <a:spcPts val="85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56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706853" indent="-406394" algn="l" defTabSz="650230" rtl="0" eaLnBrk="1" latinLnBrk="0" hangingPunct="1">
        <a:spcBef>
          <a:spcPct val="20000"/>
        </a:spcBef>
        <a:spcAft>
          <a:spcPts val="85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276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2194526" indent="-243836" algn="l" defTabSz="650230" rtl="0" eaLnBrk="1" latinLnBrk="0" hangingPunct="1">
        <a:spcBef>
          <a:spcPct val="20000"/>
        </a:spcBef>
        <a:spcAft>
          <a:spcPts val="85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91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844756" indent="-243836" algn="l" defTabSz="650230" rtl="0" eaLnBrk="1" latinLnBrk="0" hangingPunct="1">
        <a:spcBef>
          <a:spcPct val="20000"/>
        </a:spcBef>
        <a:spcAft>
          <a:spcPts val="85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91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3576264" indent="-325115" algn="l" defTabSz="650230" rtl="0" eaLnBrk="1" latinLnBrk="0" hangingPunct="1">
        <a:spcBef>
          <a:spcPct val="20000"/>
        </a:spcBef>
        <a:spcAft>
          <a:spcPts val="85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91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spcAft>
          <a:spcPts val="85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91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spcAft>
          <a:spcPts val="85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91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spcAft>
          <a:spcPts val="85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91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jaim-festival.fr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" name="Rectangle 132">
            <a:extLst>
              <a:ext uri="{FF2B5EF4-FFF2-40B4-BE49-F238E27FC236}">
                <a16:creationId xmlns:a16="http://schemas.microsoft.com/office/drawing/2014/main" id="{9BC4794E-A4AC-42E1-A99F-469C912E07B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975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313F1EA3-2BA1-4FF3-9B83-CE9C6C8D27A1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20763" y="4214520"/>
            <a:ext cx="3180648" cy="4563724"/>
            <a:chOff x="9206969" y="2963333"/>
            <a:chExt cx="2981858" cy="3208867"/>
          </a:xfrm>
        </p:grpSpPr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518C902E-5109-4A69-9174-42EA8E794F3E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72BE8D63-622B-4B9D-A2EE-A837D22A6D4D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F8CD3F5D-A0D5-4035-9B35-6D30C01201CC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BF13DD18-75A1-4A3F-AB15-8F1374835998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6D39B40C-106C-46CC-A106-B4D292469DAB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2" name="Snip Diagonal Corner Rectangle 6">
            <a:extLst>
              <a:ext uri="{FF2B5EF4-FFF2-40B4-BE49-F238E27FC236}">
                <a16:creationId xmlns:a16="http://schemas.microsoft.com/office/drawing/2014/main" id="{798159DC-A6C4-4AA8-A82F-DF0678B9E45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266" y="882804"/>
            <a:ext cx="5478566" cy="7519059"/>
          </a:xfrm>
          <a:prstGeom prst="snip2DiagRect">
            <a:avLst>
              <a:gd name="adj1" fmla="val 9954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804B167-AAAA-4B17-8114-1886D48008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-297"/>
          <a:stretch/>
        </p:blipFill>
        <p:spPr>
          <a:xfrm>
            <a:off x="850963" y="1030345"/>
            <a:ext cx="5131157" cy="2614805"/>
          </a:xfrm>
          <a:custGeom>
            <a:avLst/>
            <a:gdLst>
              <a:gd name="connsiteX0" fmla="*/ 478762 w 4809744"/>
              <a:gd name="connsiteY0" fmla="*/ 0 h 2562724"/>
              <a:gd name="connsiteX1" fmla="*/ 4809744 w 4809744"/>
              <a:gd name="connsiteY1" fmla="*/ 0 h 2562724"/>
              <a:gd name="connsiteX2" fmla="*/ 4809744 w 4809744"/>
              <a:gd name="connsiteY2" fmla="*/ 2562724 h 2562724"/>
              <a:gd name="connsiteX3" fmla="*/ 0 w 4809744"/>
              <a:gd name="connsiteY3" fmla="*/ 2562724 h 2562724"/>
              <a:gd name="connsiteX4" fmla="*/ 0 w 4809744"/>
              <a:gd name="connsiteY4" fmla="*/ 478762 h 256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9744" h="2562724">
                <a:moveTo>
                  <a:pt x="478762" y="0"/>
                </a:moveTo>
                <a:lnTo>
                  <a:pt x="4809744" y="0"/>
                </a:lnTo>
                <a:lnTo>
                  <a:pt x="4809744" y="2562724"/>
                </a:lnTo>
                <a:lnTo>
                  <a:pt x="0" y="2562724"/>
                </a:lnTo>
                <a:lnTo>
                  <a:pt x="0" y="478762"/>
                </a:lnTo>
                <a:close/>
              </a:path>
            </a:pathLst>
          </a:custGeom>
        </p:spPr>
      </p:pic>
      <p:sp>
        <p:nvSpPr>
          <p:cNvPr id="120" name="ASSEMBLÉE GÉNÉRALE…"/>
          <p:cNvSpPr>
            <a:spLocks noGrp="1"/>
          </p:cNvSpPr>
          <p:nvPr>
            <p:ph type="subTitle" idx="1"/>
          </p:nvPr>
        </p:nvSpPr>
        <p:spPr>
          <a:xfrm>
            <a:off x="6458544" y="1339240"/>
            <a:ext cx="6098786" cy="248280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fr-FR" sz="4000" dirty="0">
                <a:solidFill>
                  <a:schemeClr val="tx1"/>
                </a:solidFill>
              </a:rPr>
              <a:t>ASSEMBLÉE GÉNÉRALE</a:t>
            </a:r>
          </a:p>
          <a:p>
            <a:pPr algn="ctr"/>
            <a:r>
              <a:rPr lang="fr-FR" sz="4000" dirty="0">
                <a:solidFill>
                  <a:schemeClr val="tx1"/>
                </a:solidFill>
              </a:rPr>
              <a:t>25 mai 2024</a:t>
            </a:r>
          </a:p>
          <a:p>
            <a:endParaRPr lang="fr-FR" sz="4000" dirty="0">
              <a:solidFill>
                <a:schemeClr val="tx1"/>
              </a:solidFill>
            </a:endParaRPr>
          </a:p>
          <a:p>
            <a:r>
              <a:rPr lang="fr-FR" sz="4000" dirty="0">
                <a:solidFill>
                  <a:schemeClr val="tx1"/>
                </a:solidFill>
              </a:rPr>
              <a:t>ICAM Strasbourg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3234FC-D2B1-40FF-954C-C9DAE09B396F}"/>
              </a:ext>
            </a:extLst>
          </p:cNvPr>
          <p:cNvSpPr/>
          <p:nvPr/>
        </p:nvSpPr>
        <p:spPr>
          <a:xfrm>
            <a:off x="0" y="9384677"/>
            <a:ext cx="13001409" cy="41709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IESF – Alsace (ARISAL) – AG 25.05.2024</a:t>
            </a:r>
          </a:p>
        </p:txBody>
      </p:sp>
      <p:pic>
        <p:nvPicPr>
          <p:cNvPr id="1026" name="Picture 2" descr="Un 7ème campus Icam à Strasbourg ! | Icam">
            <a:extLst>
              <a:ext uri="{FF2B5EF4-FFF2-40B4-BE49-F238E27FC236}">
                <a16:creationId xmlns:a16="http://schemas.microsoft.com/office/drawing/2014/main" id="{0190B102-80D1-4840-D9A7-518554F9B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8574" y="4453094"/>
            <a:ext cx="4680927" cy="245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7929A09-678C-4A03-9192-D3ABDB100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776546" y="12041"/>
            <a:ext cx="4064000" cy="541866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AE7A30D-F763-48A9-B021-367243ACC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15381" y="130197"/>
            <a:ext cx="6486032" cy="86480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802A17-F58E-4777-8B2E-30D25A1F0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718213" y="325120"/>
            <a:ext cx="5283200" cy="704426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CF0A719-ACE5-4354-8E32-02A7322A7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24892" y="45906"/>
            <a:ext cx="5176522" cy="690202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7065D51-633B-43A1-B84D-EB91C0819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68454" y="866988"/>
            <a:ext cx="4632959" cy="617727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A170F4F-53EC-4B2B-916B-DB49446F0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975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BE1D3E5-26B1-484A-89DE-8FF7B2387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017" y="6362565"/>
            <a:ext cx="10189395" cy="17539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</a:pPr>
            <a:r>
              <a:rPr lang="en-US" sz="3700"/>
              <a:t>JNI 2023 Mulhouse </a:t>
            </a:r>
            <a:br>
              <a:rPr lang="en-US" sz="3700"/>
            </a:br>
            <a:r>
              <a:rPr lang="en-US" sz="3700"/>
              <a:t>Parcours internationaux </a:t>
            </a:r>
            <a:br>
              <a:rPr lang="en-US" sz="3700"/>
            </a:br>
            <a:endParaRPr lang="en-US" sz="3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A87130-5E97-1597-27D4-A54DF9227C5B}"/>
              </a:ext>
            </a:extLst>
          </p:cNvPr>
          <p:cNvSpPr/>
          <p:nvPr/>
        </p:nvSpPr>
        <p:spPr>
          <a:xfrm>
            <a:off x="713402" y="8086939"/>
            <a:ext cx="10265042" cy="658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2100">
                <a:solidFill>
                  <a:schemeClr val="bg2">
                    <a:lumMod val="75000"/>
                  </a:schemeClr>
                </a:solidFill>
              </a:rPr>
              <a:t>IESF – Alsace (ARISAL) – AG 25.05.2024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51B7174-0234-4A24-9E4F-E0BCCB978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20763" y="4214520"/>
            <a:ext cx="3180648" cy="4563724"/>
            <a:chOff x="9206969" y="2963333"/>
            <a:chExt cx="2981858" cy="320886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C615095-B8DE-4760-A20F-0CB4A1970B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8747E94-5299-4BD5-B82B-AB7C77C99F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6C46B7F-6895-4815-B460-80F47B132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61211CB-8CCB-4BA4-8FA3-AB1F68FB61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9BEE492-5224-4644-92C5-35356419A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Snip Diagonal Corner Rectangle 12">
            <a:extLst>
              <a:ext uri="{FF2B5EF4-FFF2-40B4-BE49-F238E27FC236}">
                <a16:creationId xmlns:a16="http://schemas.microsoft.com/office/drawing/2014/main" id="{36205905-452D-4F8E-BE5F-67A8EF73B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776" y="982543"/>
            <a:ext cx="10241280" cy="5084877"/>
          </a:xfrm>
          <a:prstGeom prst="snip2DiagRect">
            <a:avLst>
              <a:gd name="adj1" fmla="val 13444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6" descr="Une image contenant intérieur, sol, plafond, pièce&#10;&#10;Description générée automatiquement">
            <a:extLst>
              <a:ext uri="{FF2B5EF4-FFF2-40B4-BE49-F238E27FC236}">
                <a16:creationId xmlns:a16="http://schemas.microsoft.com/office/drawing/2014/main" id="{CDEF4CCC-C47E-9D12-2A5F-3B220F5ED3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902219" y="1184523"/>
            <a:ext cx="2346268" cy="4666071"/>
          </a:xfrm>
          <a:custGeom>
            <a:avLst/>
            <a:gdLst/>
            <a:ahLst/>
            <a:cxnLst/>
            <a:rect l="l" t="t" r="r" b="b"/>
            <a:pathLst>
              <a:path w="2199626" h="3280831">
                <a:moveTo>
                  <a:pt x="407657" y="0"/>
                </a:moveTo>
                <a:lnTo>
                  <a:pt x="2199626" y="0"/>
                </a:lnTo>
                <a:lnTo>
                  <a:pt x="2199626" y="3280831"/>
                </a:lnTo>
                <a:lnTo>
                  <a:pt x="0" y="3280831"/>
                </a:lnTo>
                <a:lnTo>
                  <a:pt x="0" y="407657"/>
                </a:lnTo>
                <a:close/>
              </a:path>
            </a:pathLst>
          </a:custGeom>
        </p:spPr>
      </p:pic>
      <p:pic>
        <p:nvPicPr>
          <p:cNvPr id="9" name="Image 7" descr="Une image contenant personne, intérieur, groupe, personnes&#10;&#10;Description générée automatiquement">
            <a:extLst>
              <a:ext uri="{FF2B5EF4-FFF2-40B4-BE49-F238E27FC236}">
                <a16:creationId xmlns:a16="http://schemas.microsoft.com/office/drawing/2014/main" id="{F9EB3903-775A-352C-C140-4708AEB8DA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6178" y="1214701"/>
            <a:ext cx="2341649" cy="4666071"/>
          </a:xfrm>
          <a:prstGeom prst="rect">
            <a:avLst/>
          </a:prstGeom>
        </p:spPr>
      </p:pic>
      <p:pic>
        <p:nvPicPr>
          <p:cNvPr id="6" name="Image 5" descr="Une image contenant Site web&#10;&#10;Description générée automatiquement">
            <a:extLst>
              <a:ext uri="{FF2B5EF4-FFF2-40B4-BE49-F238E27FC236}">
                <a16:creationId xmlns:a16="http://schemas.microsoft.com/office/drawing/2014/main" id="{88BA6781-4CFC-92A9-DB8B-4DE08ED7F8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5925517" y="1214701"/>
            <a:ext cx="2341649" cy="4666071"/>
          </a:xfrm>
          <a:prstGeom prst="rect">
            <a:avLst/>
          </a:prstGeom>
        </p:spPr>
      </p:pic>
      <p:pic>
        <p:nvPicPr>
          <p:cNvPr id="10" name="Image 4" descr="Une image contenant texte, personne, intérieur, personnes&#10;&#10;Description générée automatiquement">
            <a:extLst>
              <a:ext uri="{FF2B5EF4-FFF2-40B4-BE49-F238E27FC236}">
                <a16:creationId xmlns:a16="http://schemas.microsoft.com/office/drawing/2014/main" id="{5E8CA0FD-21BB-04D5-FAE1-EEE0CF8B50B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8434856" y="1214701"/>
            <a:ext cx="2365398" cy="4666071"/>
          </a:xfrm>
          <a:custGeom>
            <a:avLst/>
            <a:gdLst/>
            <a:ahLst/>
            <a:cxnLst/>
            <a:rect l="l" t="t" r="r" b="b"/>
            <a:pathLst>
              <a:path w="2217561" h="3280831">
                <a:moveTo>
                  <a:pt x="0" y="0"/>
                </a:moveTo>
                <a:lnTo>
                  <a:pt x="2217561" y="0"/>
                </a:lnTo>
                <a:lnTo>
                  <a:pt x="2217561" y="2876895"/>
                </a:lnTo>
                <a:lnTo>
                  <a:pt x="1813625" y="3280831"/>
                </a:lnTo>
                <a:lnTo>
                  <a:pt x="0" y="328083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7818423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11">
            <a:extLst>
              <a:ext uri="{FF2B5EF4-FFF2-40B4-BE49-F238E27FC236}">
                <a16:creationId xmlns:a16="http://schemas.microsoft.com/office/drawing/2014/main" id="{CB6D7060-11D0-4C7D-AC60-7D5D7C63E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20763" y="4214520"/>
            <a:ext cx="3180648" cy="4563724"/>
            <a:chOff x="9206969" y="2963333"/>
            <a:chExt cx="2981858" cy="32088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78FE19-7766-4C59-97B9-DC76C7810D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72507C7-2D59-4B04-AB3A-D058632225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82A1E68-4AA3-43FF-87EF-909D12D4E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8B4FA5A-0922-4F9A-9EA7-7D2CBF03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FE70857-F5A1-41BA-93E3-BEF6A3C8C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6B199E71-5B75-49FD-A1A2-B7DA98321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975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AD7787-4C39-A308-8D51-A45C693CD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4890" y="882804"/>
            <a:ext cx="3753331" cy="1624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</a:pPr>
            <a:r>
              <a:rPr lang="en-US" sz="3500" dirty="0"/>
              <a:t>18 mars – </a:t>
            </a:r>
            <a:r>
              <a:rPr lang="en-US" sz="3500" dirty="0" err="1"/>
              <a:t>Visite</a:t>
            </a:r>
            <a:r>
              <a:rPr lang="en-US" sz="3500" dirty="0"/>
              <a:t> </a:t>
            </a:r>
            <a:r>
              <a:rPr lang="en-US" sz="3500" dirty="0" err="1"/>
              <a:t>studium</a:t>
            </a:r>
            <a:r>
              <a:rPr lang="en-US" sz="3500" dirty="0"/>
              <a:t> (suite AG)</a:t>
            </a:r>
          </a:p>
        </p:txBody>
      </p:sp>
      <p:sp>
        <p:nvSpPr>
          <p:cNvPr id="31" name="Snip Diagonal Corner Rectangle 40">
            <a:extLst>
              <a:ext uri="{FF2B5EF4-FFF2-40B4-BE49-F238E27FC236}">
                <a16:creationId xmlns:a16="http://schemas.microsoft.com/office/drawing/2014/main" id="{7EB7416A-9432-4340-BECA-CDA3F2D4D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266" y="882804"/>
            <a:ext cx="6993331" cy="7490765"/>
          </a:xfrm>
          <a:prstGeom prst="snip2DiagRect">
            <a:avLst>
              <a:gd name="adj1" fmla="val 11870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8" descr="Une image contenant texte, intérieur&#10;&#10;Description générée automatiquement">
            <a:extLst>
              <a:ext uri="{FF2B5EF4-FFF2-40B4-BE49-F238E27FC236}">
                <a16:creationId xmlns:a16="http://schemas.microsoft.com/office/drawing/2014/main" id="{CE748336-9D81-62F8-DADF-4C0E628CAD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344" y="1118030"/>
            <a:ext cx="3531860" cy="4219798"/>
          </a:xfrm>
          <a:custGeom>
            <a:avLst/>
            <a:gdLst/>
            <a:ahLst/>
            <a:cxnLst/>
            <a:rect l="l" t="t" r="r" b="b"/>
            <a:pathLst>
              <a:path w="3311119" h="2967046">
                <a:moveTo>
                  <a:pt x="534609" y="0"/>
                </a:moveTo>
                <a:lnTo>
                  <a:pt x="3311119" y="0"/>
                </a:lnTo>
                <a:lnTo>
                  <a:pt x="3311119" y="2967046"/>
                </a:lnTo>
                <a:lnTo>
                  <a:pt x="0" y="2967046"/>
                </a:lnTo>
                <a:lnTo>
                  <a:pt x="0" y="534609"/>
                </a:lnTo>
                <a:close/>
              </a:path>
            </a:pathLst>
          </a:custGeom>
        </p:spPr>
      </p:pic>
      <p:pic>
        <p:nvPicPr>
          <p:cNvPr id="5" name="Image 6" descr="Une image contenant ciel, plein air, personnes&#10;&#10;Description générée automatiquement">
            <a:extLst>
              <a:ext uri="{FF2B5EF4-FFF2-40B4-BE49-F238E27FC236}">
                <a16:creationId xmlns:a16="http://schemas.microsoft.com/office/drawing/2014/main" id="{E21F83D8-6204-56C9-5125-17D290CE0B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4545068" y="1118732"/>
            <a:ext cx="2968984" cy="2420132"/>
          </a:xfrm>
          <a:prstGeom prst="rect">
            <a:avLst/>
          </a:prstGeom>
        </p:spPr>
      </p:pic>
      <p:pic>
        <p:nvPicPr>
          <p:cNvPr id="6" name="Image 7" descr="Une image contenant personne, groupe, personnes, plusieurs&#10;&#10;Description générée automatiquement">
            <a:extLst>
              <a:ext uri="{FF2B5EF4-FFF2-40B4-BE49-F238E27FC236}">
                <a16:creationId xmlns:a16="http://schemas.microsoft.com/office/drawing/2014/main" id="{4D10BC6B-7A35-1BCF-BE1C-0FA09C8440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956" y="5522554"/>
            <a:ext cx="3535246" cy="2644082"/>
          </a:xfrm>
          <a:prstGeom prst="rect">
            <a:avLst/>
          </a:prstGeom>
        </p:spPr>
      </p:pic>
      <p:pic>
        <p:nvPicPr>
          <p:cNvPr id="4" name="Image 5" descr="Une image contenant personne, debout, plafond, personnes&#10;&#10;Description générée automatiquement">
            <a:extLst>
              <a:ext uri="{FF2B5EF4-FFF2-40B4-BE49-F238E27FC236}">
                <a16:creationId xmlns:a16="http://schemas.microsoft.com/office/drawing/2014/main" id="{12935968-62AA-E430-54C8-B5F11D11DD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3"/>
          <a:stretch/>
        </p:blipFill>
        <p:spPr>
          <a:xfrm>
            <a:off x="4533766" y="3723586"/>
            <a:ext cx="2980286" cy="4443050"/>
          </a:xfrm>
          <a:custGeom>
            <a:avLst/>
            <a:gdLst/>
            <a:ahLst/>
            <a:cxnLst/>
            <a:rect l="l" t="t" r="r" b="b"/>
            <a:pathLst>
              <a:path w="2794018" h="3124019">
                <a:moveTo>
                  <a:pt x="0" y="0"/>
                </a:moveTo>
                <a:lnTo>
                  <a:pt x="2794018" y="0"/>
                </a:lnTo>
                <a:lnTo>
                  <a:pt x="2794018" y="2589410"/>
                </a:lnTo>
                <a:lnTo>
                  <a:pt x="2259409" y="3124019"/>
                </a:lnTo>
                <a:lnTo>
                  <a:pt x="0" y="3124019"/>
                </a:lnTo>
                <a:close/>
              </a:path>
            </a:pathLst>
          </a:cu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458174-5511-A53F-5FD7-80A0295446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34890" y="2591927"/>
            <a:ext cx="3895852" cy="41565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spcAft>
                <a:spcPts val="600"/>
              </a:spcAft>
            </a:pPr>
            <a:endParaRPr lang="en-US" sz="1700" dirty="0"/>
          </a:p>
        </p:txBody>
      </p:sp>
      <p:grpSp>
        <p:nvGrpSpPr>
          <p:cNvPr id="32" name="Group 22">
            <a:extLst>
              <a:ext uri="{FF2B5EF4-FFF2-40B4-BE49-F238E27FC236}">
                <a16:creationId xmlns:a16="http://schemas.microsoft.com/office/drawing/2014/main" id="{01D927EF-4EA2-4056-882B-CB84454E3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78439" y="4876798"/>
            <a:ext cx="2022970" cy="3154867"/>
            <a:chOff x="10292292" y="2963333"/>
            <a:chExt cx="1896535" cy="22182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E98674C-3774-4C2D-BBAD-759875FCCA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24">
              <a:extLst>
                <a:ext uri="{FF2B5EF4-FFF2-40B4-BE49-F238E27FC236}">
                  <a16:creationId xmlns:a16="http://schemas.microsoft.com/office/drawing/2014/main" id="{E8FBF186-3FEC-4002-9105-072484F2E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699485" y="3190344"/>
              <a:ext cx="1489342" cy="148934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1764ABB-65FC-4142-A18D-9213DCFCA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26">
              <a:extLst>
                <a:ext uri="{FF2B5EF4-FFF2-40B4-BE49-F238E27FC236}">
                  <a16:creationId xmlns:a16="http://schemas.microsoft.com/office/drawing/2014/main" id="{47005BEB-313C-4F9A-AEF5-4E095D352E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DC54D9E-4215-47B1-8E57-1A7A80ECA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8863406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11">
            <a:extLst>
              <a:ext uri="{FF2B5EF4-FFF2-40B4-BE49-F238E27FC236}">
                <a16:creationId xmlns:a16="http://schemas.microsoft.com/office/drawing/2014/main" id="{330A6C9C-63D1-4992-B760-435EF6A27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776546" y="12041"/>
            <a:ext cx="4064000" cy="541866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13">
            <a:extLst>
              <a:ext uri="{FF2B5EF4-FFF2-40B4-BE49-F238E27FC236}">
                <a16:creationId xmlns:a16="http://schemas.microsoft.com/office/drawing/2014/main" id="{D472CD18-D7D2-4DD8-87FB-A7A564C5C2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15381" y="130197"/>
            <a:ext cx="6486032" cy="86480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15">
            <a:extLst>
              <a:ext uri="{FF2B5EF4-FFF2-40B4-BE49-F238E27FC236}">
                <a16:creationId xmlns:a16="http://schemas.microsoft.com/office/drawing/2014/main" id="{8FEA8D90-CEC1-4C99-B9B2-A923F53BD4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718213" y="325120"/>
            <a:ext cx="5283200" cy="704426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17">
            <a:extLst>
              <a:ext uri="{FF2B5EF4-FFF2-40B4-BE49-F238E27FC236}">
                <a16:creationId xmlns:a16="http://schemas.microsoft.com/office/drawing/2014/main" id="{CDFE5E72-3155-4571-899B-68E964BE4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24892" y="45906"/>
            <a:ext cx="5176522" cy="690202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19">
            <a:extLst>
              <a:ext uri="{FF2B5EF4-FFF2-40B4-BE49-F238E27FC236}">
                <a16:creationId xmlns:a16="http://schemas.microsoft.com/office/drawing/2014/main" id="{2F73A57D-E499-4073-A0F1-3F9A0086A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68454" y="866988"/>
            <a:ext cx="4632959" cy="617727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18D0CB5B-11C0-4F3C-AD91-03DCEFE5C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975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4254283A-4C37-F90F-87DD-CD0FA02811A2}"/>
              </a:ext>
            </a:extLst>
          </p:cNvPr>
          <p:cNvSpPr txBox="1">
            <a:spLocks/>
          </p:cNvSpPr>
          <p:nvPr/>
        </p:nvSpPr>
        <p:spPr>
          <a:xfrm>
            <a:off x="6283125" y="894033"/>
            <a:ext cx="5988461" cy="65596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4800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Soirée </a:t>
            </a:r>
            <a:r>
              <a:rPr lang="en-US" sz="4800" cap="all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Conviviale</a:t>
            </a:r>
            <a:r>
              <a:rPr lang="en-US" sz="4800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</a:t>
            </a:r>
          </a:p>
          <a:p>
            <a:pPr marL="0" indent="0" defTabSz="457200">
              <a:spcBef>
                <a:spcPct val="0"/>
              </a:spcBef>
              <a:spcAft>
                <a:spcPts val="600"/>
              </a:spcAft>
              <a:buNone/>
            </a:pPr>
            <a:endParaRPr lang="en-US" sz="4800" cap="all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  <a:p>
            <a:pPr marL="0" indent="0" defTabSz="45720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4800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le 12/05/2023 </a:t>
            </a:r>
          </a:p>
          <a:p>
            <a:pPr marL="0" indent="0" defTabSz="457200">
              <a:spcBef>
                <a:spcPct val="0"/>
              </a:spcBef>
              <a:spcAft>
                <a:spcPts val="600"/>
              </a:spcAft>
              <a:buNone/>
            </a:pPr>
            <a:endParaRPr lang="en-US" sz="4800" cap="all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  <a:p>
            <a:pPr marL="0" indent="0" defTabSz="45720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4800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au </a:t>
            </a:r>
            <a:r>
              <a:rPr lang="en-US" sz="4800" cap="all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Strissel</a:t>
            </a:r>
            <a:r>
              <a:rPr lang="en-US" sz="4800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Strasbourg 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03BE7C2-F709-41FB-87F2-9B19626B6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387" y="0"/>
            <a:ext cx="4967969" cy="9753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4" descr="Une image contenant texte, personnes, plusieurs&#10;&#10;Description générée automatiquement">
            <a:extLst>
              <a:ext uri="{FF2B5EF4-FFF2-40B4-BE49-F238E27FC236}">
                <a16:creationId xmlns:a16="http://schemas.microsoft.com/office/drawing/2014/main" id="{33EB6F2D-8F08-AE04-3A89-CB5DB2D635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23" y="51273"/>
            <a:ext cx="5477299" cy="3067287"/>
          </a:xfrm>
          <a:prstGeom prst="rect">
            <a:avLst/>
          </a:prstGeom>
        </p:spPr>
      </p:pic>
      <p:pic>
        <p:nvPicPr>
          <p:cNvPr id="5" name="Image 3" descr="Une image contenant texte, divers, plusieurs&#10;&#10;Description générée automatiquement">
            <a:extLst>
              <a:ext uri="{FF2B5EF4-FFF2-40B4-BE49-F238E27FC236}">
                <a16:creationId xmlns:a16="http://schemas.microsoft.com/office/drawing/2014/main" id="{7360AF5B-E243-3B05-11E7-740265F39E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299" y="3302889"/>
            <a:ext cx="5409410" cy="3056316"/>
          </a:xfrm>
          <a:prstGeom prst="rect">
            <a:avLst/>
          </a:prstGeom>
        </p:spPr>
      </p:pic>
      <p:pic>
        <p:nvPicPr>
          <p:cNvPr id="7" name="Image 5" descr="Une image contenant texte, personne, divers, plusieurs&#10;&#10;Description générée automatiquement">
            <a:extLst>
              <a:ext uri="{FF2B5EF4-FFF2-40B4-BE49-F238E27FC236}">
                <a16:creationId xmlns:a16="http://schemas.microsoft.com/office/drawing/2014/main" id="{2108EA54-F361-A045-F5A2-37FC68DEE89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18" y="6635041"/>
            <a:ext cx="5400466" cy="3024260"/>
          </a:xfrm>
          <a:prstGeom prst="rect">
            <a:avLst/>
          </a:prstGeom>
        </p:spPr>
      </p:pic>
      <p:grpSp>
        <p:nvGrpSpPr>
          <p:cNvPr id="44" name="Group 25">
            <a:extLst>
              <a:ext uri="{FF2B5EF4-FFF2-40B4-BE49-F238E27FC236}">
                <a16:creationId xmlns:a16="http://schemas.microsoft.com/office/drawing/2014/main" id="{5A65EBEC-04D2-41E6-ABFF-67F710974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20763" y="4214520"/>
            <a:ext cx="3180648" cy="4563724"/>
            <a:chOff x="9206969" y="2963333"/>
            <a:chExt cx="2981858" cy="320886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07FD15B-4FCF-4E44-9936-465A3CDFF7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27">
              <a:extLst>
                <a:ext uri="{FF2B5EF4-FFF2-40B4-BE49-F238E27FC236}">
                  <a16:creationId xmlns:a16="http://schemas.microsoft.com/office/drawing/2014/main" id="{A5AE6069-9462-42AE-8FDD-64F14BA1B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9B3D48E-89AA-4326-94DE-9A269B38E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29">
              <a:extLst>
                <a:ext uri="{FF2B5EF4-FFF2-40B4-BE49-F238E27FC236}">
                  <a16:creationId xmlns:a16="http://schemas.microsoft.com/office/drawing/2014/main" id="{B5680017-D206-463B-B98F-EFA723964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ACD8544-8541-4672-8B3B-0E442BBB5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508527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Une image contenant habits, homme, femme, capture d’écran&#10;&#10;Description générée automatiquement">
            <a:extLst>
              <a:ext uri="{FF2B5EF4-FFF2-40B4-BE49-F238E27FC236}">
                <a16:creationId xmlns:a16="http://schemas.microsoft.com/office/drawing/2014/main" id="{245DC61C-BADB-37F4-16AC-133BC18BDCE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753" y="6529437"/>
            <a:ext cx="5143536" cy="2874818"/>
          </a:xfrm>
          <a:prstGeom prst="rect">
            <a:avLst/>
          </a:prstGeom>
        </p:spPr>
      </p:pic>
      <p:pic>
        <p:nvPicPr>
          <p:cNvPr id="5" name="Image 2" descr="Une image contenant texte, homme, habits, collage&#10;&#10;Description générée automatiquement">
            <a:extLst>
              <a:ext uri="{FF2B5EF4-FFF2-40B4-BE49-F238E27FC236}">
                <a16:creationId xmlns:a16="http://schemas.microsoft.com/office/drawing/2014/main" id="{83382D63-C4F9-48DD-1782-F34610AE51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0627" y="-30815"/>
            <a:ext cx="9663545" cy="4627519"/>
          </a:xfrm>
          <a:prstGeom prst="rect">
            <a:avLst/>
          </a:prstGeom>
        </p:spPr>
      </p:pic>
      <p:pic>
        <p:nvPicPr>
          <p:cNvPr id="6" name="Image 4" descr="Une image contenant habits, collage, homme, personne&#10;&#10;Description générée automatiquement">
            <a:extLst>
              <a:ext uri="{FF2B5EF4-FFF2-40B4-BE49-F238E27FC236}">
                <a16:creationId xmlns:a16="http://schemas.microsoft.com/office/drawing/2014/main" id="{8FA360B9-4A94-52F5-316E-5BE20DAD649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4029" y="6529437"/>
            <a:ext cx="5149701" cy="287481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C614BE9-9204-BB59-483A-55D50C9C8A35}"/>
              </a:ext>
            </a:extLst>
          </p:cNvPr>
          <p:cNvSpPr txBox="1"/>
          <p:nvPr/>
        </p:nvSpPr>
        <p:spPr>
          <a:xfrm>
            <a:off x="165465" y="4897481"/>
            <a:ext cx="409634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06/07/2023 de 18h30 à 21h30 Afterwork</a:t>
            </a:r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361817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0754C2B-C75F-801F-9077-E4D5917AE03C}"/>
              </a:ext>
            </a:extLst>
          </p:cNvPr>
          <p:cNvSpPr txBox="1"/>
          <p:nvPr/>
        </p:nvSpPr>
        <p:spPr>
          <a:xfrm>
            <a:off x="482338" y="755433"/>
            <a:ext cx="602006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 dirty="0">
                <a:ea typeface="Calibri"/>
                <a:cs typeface="Calibri"/>
              </a:rPr>
              <a:t>14 septembre </a:t>
            </a:r>
            <a:r>
              <a:rPr lang="en-US" sz="2800" dirty="0">
                <a:ea typeface="Calibri"/>
                <a:cs typeface="Calibri"/>
              </a:rPr>
              <a:t> </a:t>
            </a:r>
            <a:r>
              <a:rPr lang="fr-FR" sz="2800" dirty="0">
                <a:ea typeface="Calibri"/>
                <a:cs typeface="Calibri"/>
              </a:rPr>
              <a:t>à </a:t>
            </a:r>
            <a:r>
              <a:rPr lang="en-US" sz="2800" dirty="0"/>
              <a:t>Strasbourg</a:t>
            </a:r>
            <a:endParaRPr lang="en-US" sz="2800" dirty="0">
              <a:cs typeface="Calibri"/>
            </a:endParaRPr>
          </a:p>
        </p:txBody>
      </p:sp>
      <p:pic>
        <p:nvPicPr>
          <p:cNvPr id="6" name="Image 5" descr="Une image contenant texte, Police, logo, Bleu électrique&#10;&#10;Description générée automatiquement">
            <a:extLst>
              <a:ext uri="{FF2B5EF4-FFF2-40B4-BE49-F238E27FC236}">
                <a16:creationId xmlns:a16="http://schemas.microsoft.com/office/drawing/2014/main" id="{BAAF2448-DC03-0E5B-DD0B-6F8461C203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90"/>
          <a:stretch/>
        </p:blipFill>
        <p:spPr>
          <a:xfrm>
            <a:off x="9095034" y="-49378"/>
            <a:ext cx="3909766" cy="1532957"/>
          </a:xfrm>
          <a:prstGeom prst="rect">
            <a:avLst/>
          </a:prstGeom>
        </p:spPr>
      </p:pic>
      <p:pic>
        <p:nvPicPr>
          <p:cNvPr id="7" name="Image 6" descr="Une image contenant texte, ciel, capture d’écran, affiche&#10;&#10;Description générée automatiquement">
            <a:extLst>
              <a:ext uri="{FF2B5EF4-FFF2-40B4-BE49-F238E27FC236}">
                <a16:creationId xmlns:a16="http://schemas.microsoft.com/office/drawing/2014/main" id="{57C3710D-A905-A1A5-267D-10B4D2D1AD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5083" y="1483579"/>
            <a:ext cx="11189717" cy="8270021"/>
          </a:xfrm>
          <a:prstGeom prst="rect">
            <a:avLst/>
          </a:prstGeom>
        </p:spPr>
      </p:pic>
      <p:pic>
        <p:nvPicPr>
          <p:cNvPr id="8" name="Image 7" descr="Une image contenant Police, texte, typographie&#10;&#10;Description générée automatiquement">
            <a:extLst>
              <a:ext uri="{FF2B5EF4-FFF2-40B4-BE49-F238E27FC236}">
                <a16:creationId xmlns:a16="http://schemas.microsoft.com/office/drawing/2014/main" id="{9D85554F-329E-740E-476B-EB4A7B54CB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38" y="96524"/>
            <a:ext cx="7513638" cy="43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25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EB0ECF47-D4B6-7CF5-961D-870C6BBEA1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5646"/>
              </p:ext>
            </p:extLst>
          </p:nvPr>
        </p:nvGraphicFramePr>
        <p:xfrm>
          <a:off x="6764148" y="0"/>
          <a:ext cx="6240651" cy="6791325"/>
        </p:xfrm>
        <a:graphic>
          <a:graphicData uri="http://schemas.openxmlformats.org/drawingml/2006/table">
            <a:tbl>
              <a:tblPr/>
              <a:tblGrid>
                <a:gridCol w="6240651">
                  <a:extLst>
                    <a:ext uri="{9D8B030D-6E8A-4147-A177-3AD203B41FA5}">
                      <a16:colId xmlns:a16="http://schemas.microsoft.com/office/drawing/2014/main" val="1547995647"/>
                    </a:ext>
                  </a:extLst>
                </a:gridCol>
              </a:tblGrid>
              <a:tr h="3459159">
                <a:tc>
                  <a:txBody>
                    <a:bodyPr/>
                    <a:lstStyle/>
                    <a:p>
                      <a:r>
                        <a:rPr lang="en-US" sz="4400" dirty="0">
                          <a:cs typeface="Calibri"/>
                        </a:rPr>
                        <a:t>15 </a:t>
                      </a:r>
                      <a:r>
                        <a:rPr lang="en-US" sz="4400" dirty="0" err="1">
                          <a:cs typeface="Calibri"/>
                        </a:rPr>
                        <a:t>décembre</a:t>
                      </a:r>
                      <a:r>
                        <a:rPr lang="en-US" sz="4400" dirty="0">
                          <a:cs typeface="Calibri"/>
                        </a:rPr>
                        <a:t>  </a:t>
                      </a:r>
                    </a:p>
                    <a:p>
                      <a:endParaRPr lang="en-US" sz="4400" dirty="0">
                        <a:cs typeface="Calibri"/>
                      </a:endParaRPr>
                    </a:p>
                    <a:p>
                      <a:r>
                        <a:rPr lang="en-US" sz="4400" dirty="0">
                          <a:cs typeface="Calibri"/>
                        </a:rPr>
                        <a:t>Participation à </a:t>
                      </a:r>
                      <a:r>
                        <a:rPr lang="en-US" sz="4400" dirty="0">
                          <a:ea typeface="+mn-lt"/>
                          <a:cs typeface="+mn-lt"/>
                        </a:rPr>
                        <a:t>Soirée de </a:t>
                      </a:r>
                      <a:r>
                        <a:rPr lang="en-US" sz="4400" dirty="0" err="1">
                          <a:ea typeface="+mn-lt"/>
                          <a:cs typeface="+mn-lt"/>
                        </a:rPr>
                        <a:t>présentation</a:t>
                      </a:r>
                      <a:r>
                        <a:rPr lang="en-US" sz="4400" dirty="0">
                          <a:ea typeface="+mn-lt"/>
                          <a:cs typeface="+mn-lt"/>
                        </a:rPr>
                        <a:t> de la politique de Culture </a:t>
                      </a:r>
                      <a:r>
                        <a:rPr lang="en-US" sz="4400" dirty="0" err="1">
                          <a:ea typeface="+mn-lt"/>
                          <a:cs typeface="+mn-lt"/>
                        </a:rPr>
                        <a:t>Scientifique</a:t>
                      </a:r>
                      <a:r>
                        <a:rPr lang="en-US" sz="4400" dirty="0">
                          <a:ea typeface="+mn-lt"/>
                          <a:cs typeface="+mn-lt"/>
                        </a:rPr>
                        <a:t>, Technique et </a:t>
                      </a:r>
                      <a:r>
                        <a:rPr lang="en-US" sz="4400" dirty="0" err="1">
                          <a:ea typeface="+mn-lt"/>
                          <a:cs typeface="+mn-lt"/>
                        </a:rPr>
                        <a:t>Industrielle</a:t>
                      </a:r>
                      <a:r>
                        <a:rPr lang="en-US" sz="4400" dirty="0">
                          <a:ea typeface="+mn-lt"/>
                          <a:cs typeface="+mn-lt"/>
                        </a:rPr>
                        <a:t> de la </a:t>
                      </a:r>
                      <a:r>
                        <a:rPr lang="en-US" sz="4400" dirty="0" err="1">
                          <a:ea typeface="+mn-lt"/>
                          <a:cs typeface="+mn-lt"/>
                        </a:rPr>
                        <a:t>Collectivité</a:t>
                      </a:r>
                      <a:r>
                        <a:rPr lang="en-US" sz="4400" dirty="0">
                          <a:ea typeface="+mn-lt"/>
                          <a:cs typeface="+mn-lt"/>
                        </a:rPr>
                        <a:t> </a:t>
                      </a:r>
                      <a:r>
                        <a:rPr lang="en-US" sz="4400" dirty="0" err="1">
                          <a:ea typeface="+mn-lt"/>
                          <a:cs typeface="+mn-lt"/>
                        </a:rPr>
                        <a:t>européenne</a:t>
                      </a:r>
                      <a:r>
                        <a:rPr lang="en-US" sz="4400" dirty="0">
                          <a:ea typeface="+mn-lt"/>
                          <a:cs typeface="+mn-lt"/>
                        </a:rPr>
                        <a:t> </a:t>
                      </a:r>
                      <a:r>
                        <a:rPr lang="en-US" sz="4400" dirty="0" err="1">
                          <a:ea typeface="+mn-lt"/>
                          <a:cs typeface="+mn-lt"/>
                        </a:rPr>
                        <a:t>d'Alsace</a:t>
                      </a:r>
                      <a:endParaRPr lang="en-US" sz="4400" dirty="0">
                        <a:cs typeface="Calibri"/>
                      </a:endParaRPr>
                    </a:p>
                  </a:txBody>
                  <a:tcPr marL="171450" marR="171450" marT="0" marB="857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2223551"/>
                  </a:ext>
                </a:extLst>
              </a:tr>
            </a:tbl>
          </a:graphicData>
        </a:graphic>
      </p:graphicFrame>
      <p:pic>
        <p:nvPicPr>
          <p:cNvPr id="5" name="Image 4" descr="Une image contenant texte, habits, homme, personne&#10;&#10;Description générée automatiquement">
            <a:extLst>
              <a:ext uri="{FF2B5EF4-FFF2-40B4-BE49-F238E27FC236}">
                <a16:creationId xmlns:a16="http://schemas.microsoft.com/office/drawing/2014/main" id="{590965ED-5AE5-8CA6-2097-A0B33AF2B0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41322"/>
            <a:ext cx="6764148" cy="441071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Image 5" descr="Une image contenant texte, capture d’écran, Police, lettre&#10;&#10;Description générée automatiquement">
            <a:extLst>
              <a:ext uri="{FF2B5EF4-FFF2-40B4-BE49-F238E27FC236}">
                <a16:creationId xmlns:a16="http://schemas.microsoft.com/office/drawing/2014/main" id="{A7D9AF97-370E-3F8D-875C-B16E97CBB34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3887" y="5725793"/>
            <a:ext cx="4340262" cy="4027808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17891897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688977-317D-9541-A9C5-E5ED1FCFE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625" y="3332172"/>
            <a:ext cx="4083549" cy="2271991"/>
          </a:xfrm>
        </p:spPr>
        <p:txBody>
          <a:bodyPr/>
          <a:lstStyle/>
          <a:p>
            <a:r>
              <a:rPr lang="fr-FR" dirty="0"/>
              <a:t>PMIS</a:t>
            </a:r>
          </a:p>
        </p:txBody>
      </p:sp>
    </p:spTree>
    <p:extLst>
      <p:ext uri="{BB962C8B-B14F-4D97-AF65-F5344CB8AC3E}">
        <p14:creationId xmlns:p14="http://schemas.microsoft.com/office/powerpoint/2010/main" val="105562559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rogramme…"/>
          <p:cNvSpPr>
            <a:spLocks noGrp="1"/>
          </p:cNvSpPr>
          <p:nvPr>
            <p:ph type="ctrTitle"/>
          </p:nvPr>
        </p:nvSpPr>
        <p:spPr>
          <a:xfrm>
            <a:off x="0" y="0"/>
            <a:ext cx="13004800" cy="12573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dirty="0"/>
              <a:t>PMIS</a:t>
            </a:r>
            <a:endParaRPr dirty="0"/>
          </a:p>
        </p:txBody>
      </p:sp>
      <p:sp>
        <p:nvSpPr>
          <p:cNvPr id="144" name="PMIS…"/>
          <p:cNvSpPr>
            <a:spLocks noGrp="1"/>
          </p:cNvSpPr>
          <p:nvPr>
            <p:ph type="subTitle" idx="1"/>
          </p:nvPr>
        </p:nvSpPr>
        <p:spPr>
          <a:xfrm>
            <a:off x="150863" y="1698633"/>
            <a:ext cx="9944100" cy="753297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fr-FR" sz="2600" dirty="0">
                <a:solidFill>
                  <a:schemeClr val="tx1"/>
                </a:solidFill>
                <a:latin typeface="Calibri"/>
                <a:cs typeface="Calibri"/>
              </a:rPr>
              <a:t>Janvier 2023 - Exposition « Technologie </a:t>
            </a:r>
            <a:r>
              <a:rPr lang="fr-FR" sz="2600" dirty="0" err="1">
                <a:solidFill>
                  <a:schemeClr val="tx1"/>
                </a:solidFill>
                <a:latin typeface="Calibri"/>
                <a:cs typeface="Calibri"/>
              </a:rPr>
              <a:t>nf</a:t>
            </a:r>
            <a:r>
              <a:rPr lang="fr-FR" sz="2600" dirty="0">
                <a:solidFill>
                  <a:schemeClr val="tx1"/>
                </a:solidFill>
                <a:latin typeface="Calibri"/>
                <a:cs typeface="Calibri"/>
              </a:rPr>
              <a:t> » au Lycée Kleber (@Arts et Métiers)</a:t>
            </a:r>
          </a:p>
          <a:p>
            <a:r>
              <a:rPr lang="fr-FR" sz="2600" dirty="0">
                <a:solidFill>
                  <a:schemeClr val="tx1"/>
                </a:solidFill>
                <a:latin typeface="Calibri"/>
                <a:cs typeface="Calibri"/>
              </a:rPr>
              <a:t>05/02/2023 au Lycée Kleber (@Arts et Métiers)</a:t>
            </a:r>
          </a:p>
          <a:p>
            <a:r>
              <a:rPr lang="fr-FR" sz="2600" dirty="0">
                <a:solidFill>
                  <a:schemeClr val="tx1"/>
                </a:solidFill>
                <a:latin typeface="Calibri"/>
                <a:cs typeface="Calibri"/>
              </a:rPr>
              <a:t>30/03/2023 au collège Henri </a:t>
            </a:r>
            <a:r>
              <a:rPr lang="fr-FR" sz="2600" dirty="0" err="1">
                <a:solidFill>
                  <a:schemeClr val="tx1"/>
                </a:solidFill>
                <a:latin typeface="Calibri"/>
                <a:cs typeface="Calibri"/>
              </a:rPr>
              <a:t>Meck</a:t>
            </a:r>
            <a:r>
              <a:rPr lang="fr-FR" sz="2600" dirty="0">
                <a:solidFill>
                  <a:schemeClr val="tx1"/>
                </a:solidFill>
                <a:latin typeface="Calibri"/>
                <a:cs typeface="Calibri"/>
              </a:rPr>
              <a:t> de Molsheim</a:t>
            </a:r>
          </a:p>
          <a:p>
            <a:r>
              <a:rPr lang="fr-FR" sz="2600" dirty="0">
                <a:solidFill>
                  <a:schemeClr val="tx1"/>
                </a:solidFill>
                <a:latin typeface="Calibri"/>
                <a:cs typeface="Calibri"/>
              </a:rPr>
              <a:t>05/04/2023 au Vaisseau à Strasbourg</a:t>
            </a:r>
          </a:p>
          <a:p>
            <a:pPr marL="0" indent="0">
              <a:buNone/>
            </a:pPr>
            <a:r>
              <a:rPr lang="fr-FR" sz="2600" dirty="0">
                <a:solidFill>
                  <a:schemeClr val="tx1"/>
                </a:solidFill>
                <a:latin typeface="Calibri"/>
                <a:cs typeface="Calibri"/>
              </a:rPr>
              <a:t>17/05/2023 au Lycée </a:t>
            </a:r>
            <a:r>
              <a:rPr lang="fr-FR" sz="2600" dirty="0" err="1">
                <a:solidFill>
                  <a:schemeClr val="tx1"/>
                </a:solidFill>
                <a:latin typeface="Calibri"/>
                <a:cs typeface="Calibri"/>
              </a:rPr>
              <a:t>Schwilgué</a:t>
            </a:r>
            <a:r>
              <a:rPr lang="fr-FR" sz="2600" dirty="0">
                <a:solidFill>
                  <a:schemeClr val="tx1"/>
                </a:solidFill>
                <a:latin typeface="Calibri"/>
                <a:cs typeface="Calibri"/>
              </a:rPr>
              <a:t> à Sélestat</a:t>
            </a:r>
          </a:p>
          <a:p>
            <a:pPr marL="0" indent="0">
              <a:buNone/>
            </a:pPr>
            <a:r>
              <a:rPr lang="fr-FR" sz="2600" dirty="0">
                <a:solidFill>
                  <a:schemeClr val="tx1"/>
                </a:solidFill>
                <a:latin typeface="Calibri"/>
                <a:cs typeface="Calibri"/>
              </a:rPr>
              <a:t>Olympiade des sciences</a:t>
            </a:r>
          </a:p>
          <a:p>
            <a:pPr marL="0" indent="0">
              <a:buNone/>
            </a:pPr>
            <a:r>
              <a:rPr lang="fr-FR" sz="2600" dirty="0">
                <a:solidFill>
                  <a:schemeClr val="tx1"/>
                </a:solidFill>
                <a:latin typeface="Calibri"/>
                <a:cs typeface="Calibri"/>
              </a:rPr>
              <a:t>09/05/2023 au lycée Kléber de Strasbourg</a:t>
            </a:r>
          </a:p>
          <a:p>
            <a:pPr marL="0" indent="0">
              <a:buNone/>
            </a:pPr>
            <a:r>
              <a:rPr lang="fr-FR" sz="2600" dirty="0">
                <a:solidFill>
                  <a:schemeClr val="tx1"/>
                </a:solidFill>
                <a:latin typeface="Calibri"/>
                <a:cs typeface="Calibri"/>
              </a:rPr>
              <a:t>soirée rencontre entre les élèves et les parrains marraines</a:t>
            </a:r>
          </a:p>
          <a:p>
            <a:r>
              <a:rPr lang="en-US" sz="2600" dirty="0">
                <a:solidFill>
                  <a:schemeClr val="tx1"/>
                </a:solidFill>
              </a:rPr>
              <a:t>05/06/2023 à 14H50 </a:t>
            </a:r>
            <a:r>
              <a:rPr lang="en-US" sz="2600" dirty="0" err="1">
                <a:solidFill>
                  <a:schemeClr val="tx1"/>
                </a:solidFill>
              </a:rPr>
              <a:t>en</a:t>
            </a:r>
            <a:r>
              <a:rPr lang="en-US" sz="2600" dirty="0">
                <a:solidFill>
                  <a:schemeClr val="tx1"/>
                </a:solidFill>
              </a:rPr>
              <a:t> salle C107 du </a:t>
            </a:r>
            <a:r>
              <a:rPr lang="en-US" sz="2600" dirty="0" err="1">
                <a:solidFill>
                  <a:schemeClr val="tx1"/>
                </a:solidFill>
              </a:rPr>
              <a:t>lycee</a:t>
            </a:r>
            <a:r>
              <a:rPr lang="en-US" sz="2600" dirty="0">
                <a:solidFill>
                  <a:schemeClr val="tx1"/>
                </a:solidFill>
              </a:rPr>
              <a:t> Blaise Pascal (Colmar)</a:t>
            </a:r>
            <a:r>
              <a:rPr lang="en-US" sz="2600" dirty="0">
                <a:solidFill>
                  <a:schemeClr val="tx1"/>
                </a:solidFill>
                <a:cs typeface="Calibri"/>
              </a:rPr>
              <a:t> </a:t>
            </a:r>
          </a:p>
          <a:p>
            <a:r>
              <a:rPr lang="en-US" sz="2600" dirty="0">
                <a:solidFill>
                  <a:schemeClr val="tx1"/>
                </a:solidFill>
                <a:cs typeface="Calibri"/>
              </a:rPr>
              <a:t>23/11–  </a:t>
            </a:r>
            <a:r>
              <a:rPr lang="en-US" sz="2600" dirty="0" err="1">
                <a:solidFill>
                  <a:schemeClr val="tx1"/>
                </a:solidFill>
                <a:cs typeface="Calibri"/>
              </a:rPr>
              <a:t>collège</a:t>
            </a:r>
            <a:r>
              <a:rPr lang="en-US" sz="2600" dirty="0">
                <a:solidFill>
                  <a:schemeClr val="tx1"/>
                </a:solidFill>
                <a:cs typeface="Calibri"/>
              </a:rPr>
              <a:t> de la Doctrine </a:t>
            </a:r>
            <a:r>
              <a:rPr lang="en-US" sz="2600" dirty="0" err="1">
                <a:solidFill>
                  <a:schemeClr val="tx1"/>
                </a:solidFill>
                <a:cs typeface="Calibri"/>
              </a:rPr>
              <a:t>Chrétienne</a:t>
            </a:r>
            <a:r>
              <a:rPr lang="en-US" sz="2600" dirty="0">
                <a:solidFill>
                  <a:schemeClr val="tx1"/>
                </a:solidFill>
                <a:cs typeface="Calibri"/>
              </a:rPr>
              <a:t> à Strasbourg </a:t>
            </a:r>
          </a:p>
          <a:p>
            <a:r>
              <a:rPr lang="en-US" sz="2600" dirty="0">
                <a:solidFill>
                  <a:schemeClr val="tx1"/>
                </a:solidFill>
                <a:cs typeface="Calibri"/>
              </a:rPr>
              <a:t>01 </a:t>
            </a:r>
            <a:r>
              <a:rPr lang="en-US" sz="2600" dirty="0" err="1">
                <a:solidFill>
                  <a:schemeClr val="tx1"/>
                </a:solidFill>
                <a:cs typeface="Calibri"/>
              </a:rPr>
              <a:t>décembre</a:t>
            </a:r>
            <a:r>
              <a:rPr lang="en-US" sz="2600" dirty="0">
                <a:solidFill>
                  <a:schemeClr val="tx1"/>
                </a:solidFill>
                <a:cs typeface="Calibri"/>
              </a:rPr>
              <a:t>  – PMIS Lycée Blaise Pascal à Colmar</a:t>
            </a:r>
          </a:p>
          <a:p>
            <a:r>
              <a:rPr lang="en-US" sz="2600" dirty="0">
                <a:solidFill>
                  <a:schemeClr val="tx1"/>
                </a:solidFill>
                <a:cs typeface="Calibri"/>
              </a:rPr>
              <a:t>07 </a:t>
            </a:r>
            <a:r>
              <a:rPr lang="en-US" sz="2600" dirty="0" err="1">
                <a:solidFill>
                  <a:schemeClr val="tx1"/>
                </a:solidFill>
                <a:cs typeface="Calibri"/>
              </a:rPr>
              <a:t>décembre</a:t>
            </a:r>
            <a:r>
              <a:rPr lang="en-US" sz="2600" dirty="0">
                <a:solidFill>
                  <a:schemeClr val="tx1"/>
                </a:solidFill>
                <a:cs typeface="Calibri"/>
              </a:rPr>
              <a:t>  – </a:t>
            </a:r>
            <a:r>
              <a:rPr lang="en-US" sz="2600" dirty="0" err="1">
                <a:solidFill>
                  <a:schemeClr val="tx1"/>
                </a:solidFill>
                <a:cs typeface="Calibri"/>
              </a:rPr>
              <a:t>Elles</a:t>
            </a:r>
            <a:r>
              <a:rPr lang="en-US" sz="260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600" dirty="0" err="1">
                <a:solidFill>
                  <a:schemeClr val="tx1"/>
                </a:solidFill>
                <a:cs typeface="Calibri"/>
              </a:rPr>
              <a:t>bougent</a:t>
            </a:r>
            <a:endParaRPr lang="en-US" sz="2600" dirty="0">
              <a:solidFill>
                <a:schemeClr val="tx1"/>
              </a:solidFill>
              <a:cs typeface="Calibri"/>
            </a:endParaRPr>
          </a:p>
          <a:p>
            <a:endParaRPr lang="en-US" sz="2600" dirty="0">
              <a:solidFill>
                <a:schemeClr val="tx1"/>
              </a:solidFill>
              <a:cs typeface="Calibri"/>
            </a:endParaRPr>
          </a:p>
          <a:p>
            <a:pPr marL="0" indent="0">
              <a:buNone/>
            </a:pPr>
            <a:endParaRPr lang="fr-FR" sz="32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fr-FR" sz="3200" dirty="0">
              <a:latin typeface="Calibri"/>
              <a:cs typeface="Calibri"/>
            </a:endParaRPr>
          </a:p>
          <a:p>
            <a:endParaRPr lang="fr-FR" sz="2000" dirty="0">
              <a:cs typeface="Calibri"/>
            </a:endParaRPr>
          </a:p>
          <a:p>
            <a:endParaRPr lang="fr-FR" sz="3200" dirty="0">
              <a:latin typeface="Calibri"/>
              <a:cs typeface="Calibri"/>
            </a:endParaRPr>
          </a:p>
          <a:p>
            <a:pPr marL="556126" indent="-556126">
              <a:buSzPct val="100000"/>
              <a:buFont typeface="Wingdings 3" panose="05040102010807070707" pitchFamily="18" charset="2"/>
              <a:buAutoNum type="arabicPeriod"/>
            </a:pPr>
            <a:endParaRPr lang="fr-FR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AD106B-374F-46BD-B3BF-ACDD98F3747E}"/>
              </a:ext>
            </a:extLst>
          </p:cNvPr>
          <p:cNvSpPr/>
          <p:nvPr/>
        </p:nvSpPr>
        <p:spPr>
          <a:xfrm>
            <a:off x="0" y="9384677"/>
            <a:ext cx="13001409" cy="41709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IESF – Alsace (ARISAL) – AG 25.05.2024</a:t>
            </a:r>
          </a:p>
        </p:txBody>
      </p:sp>
      <p:pic>
        <p:nvPicPr>
          <p:cNvPr id="2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41B3FFD4-7542-74D9-9392-E18EE0BC1A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3664" y="29919"/>
            <a:ext cx="1866900" cy="1438275"/>
          </a:xfrm>
          <a:prstGeom prst="rect">
            <a:avLst/>
          </a:prstGeom>
        </p:spPr>
      </p:pic>
      <p:pic>
        <p:nvPicPr>
          <p:cNvPr id="6" name="Image 4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F6953A62-AC82-EEF7-62D3-FB33F0797F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0564" y="4852058"/>
            <a:ext cx="3064236" cy="4405546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7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06B7D203-13D6-81B3-6DC7-7311646F183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0564" y="29919"/>
            <a:ext cx="3064236" cy="438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42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D69DAFF7-7E1D-4A0F-F27C-FC73B0D08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557" y="1670016"/>
            <a:ext cx="5500243" cy="8083584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6" name="Image 5" descr="Une image contenant texte, capture d’écran, Police, document&#10;&#10;Description générée automatiquement">
            <a:extLst>
              <a:ext uri="{FF2B5EF4-FFF2-40B4-BE49-F238E27FC236}">
                <a16:creationId xmlns:a16="http://schemas.microsoft.com/office/drawing/2014/main" id="{4DF26FA2-E2E7-43A9-DFB8-74D31B846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144" y="1613797"/>
            <a:ext cx="5500243" cy="8139803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D70F6CD-1B59-8F8A-5FFC-444E010D2394}"/>
              </a:ext>
            </a:extLst>
          </p:cNvPr>
          <p:cNvSpPr txBox="1"/>
          <p:nvPr/>
        </p:nvSpPr>
        <p:spPr>
          <a:xfrm>
            <a:off x="476395" y="492891"/>
            <a:ext cx="3543155" cy="853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7536" tIns="48768" rIns="97536" bIns="4876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920" dirty="0">
                <a:ea typeface="Calibri"/>
                <a:cs typeface="Calibri"/>
              </a:rPr>
              <a:t>28 aout</a:t>
            </a:r>
            <a:endParaRPr lang="fr-FR" sz="1920" dirty="0"/>
          </a:p>
          <a:p>
            <a:r>
              <a:rPr lang="en-US" sz="2987" dirty="0" err="1">
                <a:ea typeface="Calibri"/>
                <a:cs typeface="Calibri"/>
              </a:rPr>
              <a:t>Partenariat</a:t>
            </a:r>
            <a:r>
              <a:rPr lang="en-US" sz="2987" dirty="0">
                <a:ea typeface="Calibri"/>
                <a:cs typeface="Calibri"/>
              </a:rPr>
              <a:t> F&amp;S</a:t>
            </a:r>
          </a:p>
        </p:txBody>
      </p:sp>
    </p:spTree>
    <p:extLst>
      <p:ext uri="{BB962C8B-B14F-4D97-AF65-F5344CB8AC3E}">
        <p14:creationId xmlns:p14="http://schemas.microsoft.com/office/powerpoint/2010/main" val="2134960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9A12AE9-4A74-4031-A8FD-0ACAE2EB3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975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0C7B513-D6C6-5DBE-28FC-3A5F3D741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6189" y="6381983"/>
            <a:ext cx="4248869" cy="2143384"/>
          </a:xfrm>
        </p:spPr>
        <p:txBody>
          <a:bodyPr>
            <a:normAutofit/>
          </a:bodyPr>
          <a:lstStyle/>
          <a:p>
            <a:r>
              <a:rPr lang="fr-FR" sz="4000" dirty="0"/>
              <a:t>SALONS</a:t>
            </a:r>
          </a:p>
        </p:txBody>
      </p:sp>
      <p:sp>
        <p:nvSpPr>
          <p:cNvPr id="23" name="Snip Diagonal Corner Rectangle 20">
            <a:extLst>
              <a:ext uri="{FF2B5EF4-FFF2-40B4-BE49-F238E27FC236}">
                <a16:creationId xmlns:a16="http://schemas.microsoft.com/office/drawing/2014/main" id="{3EC58093-4B2A-4006-A3E5-285C8F323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387" y="-2"/>
            <a:ext cx="6489721" cy="9753599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2" descr="Une image contenant texte, balle, football, Visage humain&#10;&#10;Description générée automatiquement">
            <a:extLst>
              <a:ext uri="{FF2B5EF4-FFF2-40B4-BE49-F238E27FC236}">
                <a16:creationId xmlns:a16="http://schemas.microsoft.com/office/drawing/2014/main" id="{8D2E82E0-9595-6289-0304-0AE4C3D0DF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2703088" y="4564684"/>
            <a:ext cx="3624208" cy="5188916"/>
          </a:xfrm>
          <a:prstGeom prst="rect">
            <a:avLst/>
          </a:prstGeom>
        </p:spPr>
      </p:pic>
      <p:pic>
        <p:nvPicPr>
          <p:cNvPr id="7" name="Image 6" descr="Une image contenant texte, Police, capture d’écran, affiche&#10;&#10;Description générée automatiquement">
            <a:extLst>
              <a:ext uri="{FF2B5EF4-FFF2-40B4-BE49-F238E27FC236}">
                <a16:creationId xmlns:a16="http://schemas.microsoft.com/office/drawing/2014/main" id="{71EEA1E9-DC62-DE50-18CA-DCF00D676D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532" y="10"/>
            <a:ext cx="4091274" cy="5546312"/>
          </a:xfrm>
          <a:custGeom>
            <a:avLst/>
            <a:gdLst/>
            <a:ahLst/>
            <a:cxnLst/>
            <a:rect l="l" t="t" r="r" b="b"/>
            <a:pathLst>
              <a:path w="4551358" h="3899758">
                <a:moveTo>
                  <a:pt x="0" y="0"/>
                </a:moveTo>
                <a:lnTo>
                  <a:pt x="4551358" y="0"/>
                </a:lnTo>
                <a:lnTo>
                  <a:pt x="4551358" y="3077500"/>
                </a:lnTo>
                <a:lnTo>
                  <a:pt x="2843111" y="3077500"/>
                </a:lnTo>
                <a:lnTo>
                  <a:pt x="2843111" y="3899758"/>
                </a:lnTo>
                <a:lnTo>
                  <a:pt x="0" y="3899758"/>
                </a:lnTo>
                <a:close/>
              </a:path>
            </a:pathLst>
          </a:custGeom>
        </p:spPr>
      </p:pic>
      <p:pic>
        <p:nvPicPr>
          <p:cNvPr id="4" name="Image 3" descr="Une image contenant texte, capture d’écran, Caractère coloré, graphisme&#10;&#10;Description générée automatiquement">
            <a:extLst>
              <a:ext uri="{FF2B5EF4-FFF2-40B4-BE49-F238E27FC236}">
                <a16:creationId xmlns:a16="http://schemas.microsoft.com/office/drawing/2014/main" id="{D5FE504E-20A3-EDA7-A7E8-560A75BB59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4223657" y="-381"/>
            <a:ext cx="2103640" cy="4383962"/>
          </a:xfrm>
          <a:prstGeom prst="rect">
            <a:avLst/>
          </a:prstGeom>
        </p:spPr>
      </p:pic>
      <p:pic>
        <p:nvPicPr>
          <p:cNvPr id="6" name="Image 5" descr="Une image contenant texte, Danse, affiche, graphisme&#10;&#10;Description générée automatiquement">
            <a:extLst>
              <a:ext uri="{FF2B5EF4-FFF2-40B4-BE49-F238E27FC236}">
                <a16:creationId xmlns:a16="http://schemas.microsoft.com/office/drawing/2014/main" id="{0E7E523A-6E28-B195-F941-5D323C64C3B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772" y="5748121"/>
            <a:ext cx="2568726" cy="4005479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CDC66B-99DC-FE98-BF74-761A8B4AE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7199" y="736893"/>
            <a:ext cx="6094461" cy="611707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07 </a:t>
            </a:r>
            <a:r>
              <a:rPr lang="en-US" sz="2400" dirty="0" err="1">
                <a:solidFill>
                  <a:schemeClr val="tx1"/>
                </a:solidFill>
              </a:rPr>
              <a:t>octobre</a:t>
            </a:r>
            <a:r>
              <a:rPr lang="en-US" sz="2400" dirty="0">
                <a:solidFill>
                  <a:schemeClr val="tx1"/>
                </a:solidFill>
              </a:rPr>
              <a:t> </a:t>
            </a:r>
            <a:r>
              <a:rPr lang="fr-FR" sz="2400" dirty="0">
                <a:solidFill>
                  <a:schemeClr val="tx1"/>
                </a:solidFill>
              </a:rPr>
              <a:t> - </a:t>
            </a:r>
            <a:r>
              <a:rPr lang="en-US" sz="2400" dirty="0">
                <a:solidFill>
                  <a:schemeClr val="tx1"/>
                </a:solidFill>
              </a:rPr>
              <a:t>Salon de </a:t>
            </a:r>
            <a:r>
              <a:rPr lang="en-US" sz="2400" dirty="0" err="1">
                <a:solidFill>
                  <a:schemeClr val="tx1"/>
                </a:solidFill>
              </a:rPr>
              <a:t>l'étudiant</a:t>
            </a:r>
            <a:r>
              <a:rPr lang="en-US" sz="2400" dirty="0">
                <a:solidFill>
                  <a:schemeClr val="tx1"/>
                </a:solidFill>
              </a:rPr>
              <a:t> Colmar</a:t>
            </a:r>
          </a:p>
          <a:p>
            <a:endParaRPr lang="en-US" sz="2400" dirty="0">
              <a:solidFill>
                <a:schemeClr val="tx1"/>
              </a:solidFill>
              <a:ea typeface="Calibri"/>
              <a:cs typeface="Calibri"/>
            </a:endParaRPr>
          </a:p>
          <a:p>
            <a:r>
              <a:rPr lang="fr-FR" sz="2400" dirty="0">
                <a:solidFill>
                  <a:schemeClr val="tx1"/>
                </a:solidFill>
              </a:rPr>
              <a:t>Fête de la Science les 6, 7 et 8 octobre, au Village des Sciences de Mulhouse</a:t>
            </a:r>
          </a:p>
          <a:p>
            <a:endParaRPr lang="fr-FR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11 </a:t>
            </a:r>
            <a:r>
              <a:rPr lang="en-US" sz="2400" dirty="0" err="1">
                <a:solidFill>
                  <a:schemeClr val="tx1"/>
                </a:solidFill>
              </a:rPr>
              <a:t>novembre</a:t>
            </a:r>
            <a:r>
              <a:rPr lang="en-US" sz="2400" dirty="0">
                <a:solidFill>
                  <a:schemeClr val="tx1"/>
                </a:solidFill>
              </a:rPr>
              <a:t>  </a:t>
            </a:r>
            <a:r>
              <a:rPr lang="fr-FR" sz="2400" dirty="0">
                <a:solidFill>
                  <a:schemeClr val="tx1"/>
                </a:solidFill>
              </a:rPr>
              <a:t>- </a:t>
            </a:r>
            <a:r>
              <a:rPr lang="en-US" sz="2400" dirty="0">
                <a:solidFill>
                  <a:schemeClr val="tx1"/>
                </a:solidFill>
              </a:rPr>
              <a:t>Salon Mulhouse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17 </a:t>
            </a:r>
            <a:r>
              <a:rPr lang="en-US" sz="2400" dirty="0" err="1">
                <a:solidFill>
                  <a:schemeClr val="tx1"/>
                </a:solidFill>
              </a:rPr>
              <a:t>novembre</a:t>
            </a:r>
            <a:r>
              <a:rPr lang="en-US" sz="2400" dirty="0">
                <a:solidFill>
                  <a:schemeClr val="tx1"/>
                </a:solidFill>
              </a:rPr>
              <a:t>  </a:t>
            </a:r>
            <a:r>
              <a:rPr lang="fr-FR" sz="2400" dirty="0">
                <a:solidFill>
                  <a:schemeClr val="tx1"/>
                </a:solidFill>
              </a:rPr>
              <a:t>- </a:t>
            </a:r>
            <a:r>
              <a:rPr lang="en-US" sz="2400" dirty="0">
                <a:solidFill>
                  <a:schemeClr val="tx1"/>
                </a:solidFill>
                <a:cs typeface="Calibri"/>
              </a:rPr>
              <a:t>Nuit de </a:t>
            </a:r>
            <a:r>
              <a:rPr lang="en-US" sz="2400" dirty="0" err="1">
                <a:solidFill>
                  <a:schemeClr val="tx1"/>
                </a:solidFill>
                <a:cs typeface="Calibri"/>
              </a:rPr>
              <a:t>l'orientation</a:t>
            </a:r>
            <a:endParaRPr lang="en-US" sz="2400" dirty="0">
              <a:solidFill>
                <a:schemeClr val="tx1"/>
              </a:solidFill>
              <a:cs typeface="Calibri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cs typeface="Calibri"/>
              </a:rPr>
              <a:t>Strasbourg</a:t>
            </a:r>
            <a:endParaRPr lang="fr-FR" sz="2400" dirty="0">
              <a:solidFill>
                <a:schemeClr val="tx1"/>
              </a:solidFill>
            </a:endParaRPr>
          </a:p>
          <a:p>
            <a:endParaRPr lang="fr-FR" sz="2400" dirty="0">
              <a:solidFill>
                <a:schemeClr val="tx1"/>
              </a:solidFill>
            </a:endParaRPr>
          </a:p>
          <a:p>
            <a:endParaRPr lang="fr-FR" sz="2400" dirty="0">
              <a:solidFill>
                <a:schemeClr val="tx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D2809DB-3343-447B-9D09-18C7E64AC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78439" y="4214516"/>
            <a:ext cx="2022970" cy="3154867"/>
            <a:chOff x="10292292" y="2963333"/>
            <a:chExt cx="1896535" cy="22182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C71C384-8855-4006-8053-EC63136881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609716B-9A78-4DD5-B3DE-89DDB7CD02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699485" y="3190344"/>
              <a:ext cx="1489342" cy="148934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77954BC-FAE2-4AE4-BF60-1A0C006A78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4EAA304-39C1-4301-ACCF-A1D36231FB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9A70895-9205-4D3F-BFB9-E50B38104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5DE7A371-CC97-67D7-79FE-949264CD022C}"/>
              </a:ext>
            </a:extLst>
          </p:cNvPr>
          <p:cNvSpPr txBox="1">
            <a:spLocks/>
          </p:cNvSpPr>
          <p:nvPr/>
        </p:nvSpPr>
        <p:spPr>
          <a:xfrm>
            <a:off x="4218708" y="758613"/>
            <a:ext cx="5862383" cy="5358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406394" indent="-406394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44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1056623" indent="-406394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56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706853" indent="-406394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276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2194526" indent="-243836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99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844756" indent="-243836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99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3576264" indent="-325115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99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4226494" indent="-325115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99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4876724" indent="-325115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99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5526954" indent="-325115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99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5093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Ordre du jour de l’Assemblée Générale"/>
          <p:cNvSpPr>
            <a:spLocks noGrp="1"/>
          </p:cNvSpPr>
          <p:nvPr>
            <p:ph type="title"/>
          </p:nvPr>
        </p:nvSpPr>
        <p:spPr>
          <a:xfrm>
            <a:off x="952499" y="-157085"/>
            <a:ext cx="9322478" cy="2167467"/>
          </a:xfrm>
          <a:prstGeom prst="rect">
            <a:avLst/>
          </a:prstGeom>
        </p:spPr>
        <p:txBody>
          <a:bodyPr/>
          <a:lstStyle>
            <a:lvl1pPr defTabSz="449580">
              <a:defRPr sz="48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Ordre du jour de </a:t>
            </a:r>
            <a:r>
              <a:rPr dirty="0" err="1"/>
              <a:t>l’Assemblée</a:t>
            </a:r>
            <a:r>
              <a:rPr dirty="0"/>
              <a:t> Générale</a:t>
            </a:r>
          </a:p>
        </p:txBody>
      </p:sp>
      <p:sp>
        <p:nvSpPr>
          <p:cNvPr id="123" name="Accueil des participants…"/>
          <p:cNvSpPr>
            <a:spLocks noGrp="1"/>
          </p:cNvSpPr>
          <p:nvPr>
            <p:ph type="body" idx="1"/>
          </p:nvPr>
        </p:nvSpPr>
        <p:spPr>
          <a:xfrm>
            <a:off x="3373657" y="2179530"/>
            <a:ext cx="7715512" cy="610137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 defTabSz="449580">
              <a:spcBef>
                <a:spcPts val="0"/>
              </a:spcBef>
              <a:buSzPct val="100000"/>
              <a:buAutoNum type="arabicPeriod"/>
              <a:tabLst>
                <a:tab pos="3314700" algn="l"/>
                <a:tab pos="3543300" algn="l"/>
              </a:tabLst>
              <a:defRPr sz="24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solidFill>
                  <a:schemeClr val="tx1"/>
                </a:solidFill>
              </a:rPr>
              <a:t>    Accueil des participants 		</a:t>
            </a:r>
          </a:p>
          <a:p>
            <a:pPr marL="228600" indent="-228600" defTabSz="449580">
              <a:spcBef>
                <a:spcPts val="0"/>
              </a:spcBef>
              <a:buSzPct val="100000"/>
              <a:buAutoNum type="arabicPeriod"/>
              <a:tabLst>
                <a:tab pos="3314700" algn="l"/>
                <a:tab pos="3543300" algn="l"/>
              </a:tabLst>
              <a:defRPr sz="24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solidFill>
                  <a:schemeClr val="tx1"/>
                </a:solidFill>
              </a:rPr>
              <a:t>    Rapport moral pour </a:t>
            </a:r>
            <a:r>
              <a:rPr dirty="0" err="1">
                <a:solidFill>
                  <a:schemeClr val="tx1"/>
                </a:solidFill>
              </a:rPr>
              <a:t>l’exercice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2023</a:t>
            </a:r>
            <a:endParaRPr dirty="0">
              <a:solidFill>
                <a:schemeClr val="tx1"/>
              </a:solidFill>
            </a:endParaRPr>
          </a:p>
          <a:p>
            <a:pPr marL="228600" indent="-228600" defTabSz="449580">
              <a:spcBef>
                <a:spcPts val="0"/>
              </a:spcBef>
              <a:buSzPct val="100000"/>
              <a:buAutoNum type="arabicPeriod"/>
              <a:tabLst>
                <a:tab pos="3314700" algn="l"/>
                <a:tab pos="3543300" algn="l"/>
              </a:tabLst>
              <a:defRPr sz="24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solidFill>
                  <a:schemeClr val="tx1"/>
                </a:solidFill>
              </a:rPr>
              <a:t>    Rapport financier</a:t>
            </a:r>
            <a:r>
              <a:rPr lang="fr-FR" dirty="0">
                <a:solidFill>
                  <a:schemeClr val="tx1"/>
                </a:solidFill>
              </a:rPr>
              <a:t> 2023</a:t>
            </a:r>
            <a:r>
              <a:rPr dirty="0">
                <a:solidFill>
                  <a:schemeClr val="tx1"/>
                </a:solidFill>
              </a:rPr>
              <a:t>	</a:t>
            </a:r>
          </a:p>
          <a:p>
            <a:pPr marL="228600" indent="-228600" defTabSz="449580">
              <a:spcBef>
                <a:spcPts val="0"/>
              </a:spcBef>
              <a:buSzPct val="100000"/>
              <a:buAutoNum type="arabicPeriod"/>
              <a:tabLst>
                <a:tab pos="3314700" algn="l"/>
                <a:tab pos="3543300" algn="l"/>
              </a:tabLst>
              <a:defRPr sz="24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solidFill>
                  <a:schemeClr val="tx1"/>
                </a:solidFill>
              </a:rPr>
              <a:t>    Rapport des </a:t>
            </a:r>
            <a:r>
              <a:rPr dirty="0" err="1">
                <a:solidFill>
                  <a:schemeClr val="tx1"/>
                </a:solidFill>
              </a:rPr>
              <a:t>Réviseurs</a:t>
            </a:r>
            <a:r>
              <a:rPr dirty="0">
                <a:solidFill>
                  <a:schemeClr val="tx1"/>
                </a:solidFill>
              </a:rPr>
              <a:t> aux </a:t>
            </a:r>
            <a:r>
              <a:rPr dirty="0" err="1">
                <a:solidFill>
                  <a:schemeClr val="tx1"/>
                </a:solidFill>
              </a:rPr>
              <a:t>Comptes</a:t>
            </a:r>
            <a:r>
              <a:rPr dirty="0">
                <a:solidFill>
                  <a:schemeClr val="tx1"/>
                </a:solidFill>
              </a:rPr>
              <a:t>	</a:t>
            </a:r>
          </a:p>
          <a:p>
            <a:pPr marL="228600" indent="-228600" defTabSz="449580">
              <a:spcBef>
                <a:spcPts val="0"/>
              </a:spcBef>
              <a:buSzPct val="100000"/>
              <a:buAutoNum type="arabicPeriod"/>
              <a:tabLst>
                <a:tab pos="3314700" algn="l"/>
                <a:tab pos="3543300" algn="l"/>
              </a:tabLst>
              <a:defRPr sz="24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solidFill>
                  <a:schemeClr val="tx1"/>
                </a:solidFill>
              </a:rPr>
              <a:t>    </a:t>
            </a:r>
            <a:r>
              <a:rPr lang="fr-FR" dirty="0">
                <a:solidFill>
                  <a:schemeClr val="tx1"/>
                </a:solidFill>
              </a:rPr>
              <a:t> Programme d’activités 2024</a:t>
            </a:r>
          </a:p>
          <a:p>
            <a:pPr marL="228600" indent="-228600" defTabSz="449580">
              <a:spcBef>
                <a:spcPts val="0"/>
              </a:spcBef>
              <a:buSzPct val="100000"/>
              <a:buAutoNum type="arabicPeriod"/>
              <a:tabLst>
                <a:tab pos="3314700" algn="l"/>
                <a:tab pos="3543300" algn="l"/>
              </a:tabLst>
              <a:defRPr sz="24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FR" dirty="0">
                <a:solidFill>
                  <a:schemeClr val="tx1"/>
                </a:solidFill>
              </a:rPr>
              <a:t>     </a:t>
            </a:r>
            <a:r>
              <a:rPr dirty="0">
                <a:solidFill>
                  <a:schemeClr val="tx1"/>
                </a:solidFill>
              </a:rPr>
              <a:t>Budget </a:t>
            </a:r>
            <a:r>
              <a:rPr dirty="0" err="1">
                <a:solidFill>
                  <a:schemeClr val="tx1"/>
                </a:solidFill>
              </a:rPr>
              <a:t>prévisionnel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2024</a:t>
            </a:r>
            <a:endParaRPr dirty="0">
              <a:solidFill>
                <a:schemeClr val="tx1"/>
              </a:solidFill>
            </a:endParaRPr>
          </a:p>
          <a:p>
            <a:pPr marL="228600" indent="-228600" defTabSz="449580">
              <a:spcBef>
                <a:spcPts val="0"/>
              </a:spcBef>
              <a:buSzPct val="100000"/>
              <a:buAutoNum type="arabicPeriod"/>
              <a:tabLst>
                <a:tab pos="3314700" algn="l"/>
                <a:tab pos="3543300" algn="l"/>
              </a:tabLst>
              <a:defRPr sz="24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solidFill>
                  <a:schemeClr val="tx1"/>
                </a:solidFill>
              </a:rPr>
              <a:t>    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Cotisations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2025</a:t>
            </a:r>
          </a:p>
          <a:p>
            <a:pPr marL="228600" indent="-228600" defTabSz="449580">
              <a:spcBef>
                <a:spcPts val="0"/>
              </a:spcBef>
              <a:buSzPct val="100000"/>
              <a:buAutoNum type="arabicPeriod"/>
              <a:tabLst>
                <a:tab pos="3314700" algn="l"/>
                <a:tab pos="3543300" algn="l"/>
              </a:tabLst>
              <a:defRPr sz="24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FR" dirty="0">
                <a:solidFill>
                  <a:schemeClr val="tx1"/>
                </a:solidFill>
              </a:rPr>
              <a:t>     Elections au Conseil d’Administration</a:t>
            </a:r>
          </a:p>
          <a:p>
            <a:pPr marL="228600" indent="-228600" defTabSz="449580">
              <a:spcBef>
                <a:spcPts val="0"/>
              </a:spcBef>
              <a:buSzPct val="100000"/>
              <a:buAutoNum type="arabicPeriod"/>
              <a:tabLst>
                <a:tab pos="3314700" algn="l"/>
                <a:tab pos="3543300" algn="l"/>
              </a:tabLst>
              <a:defRPr sz="24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solidFill>
                  <a:schemeClr val="tx1"/>
                </a:solidFill>
              </a:rPr>
              <a:t>  </a:t>
            </a:r>
            <a:r>
              <a:rPr lang="fr-FR" dirty="0">
                <a:solidFill>
                  <a:schemeClr val="tx1"/>
                </a:solidFill>
              </a:rPr>
              <a:t>   </a:t>
            </a:r>
            <a:r>
              <a:rPr dirty="0" err="1">
                <a:solidFill>
                  <a:schemeClr val="tx1"/>
                </a:solidFill>
              </a:rPr>
              <a:t>Désignation</a:t>
            </a:r>
            <a:r>
              <a:rPr dirty="0">
                <a:solidFill>
                  <a:schemeClr val="tx1"/>
                </a:solidFill>
              </a:rPr>
              <a:t> des </a:t>
            </a:r>
            <a:r>
              <a:rPr dirty="0" err="1">
                <a:solidFill>
                  <a:schemeClr val="tx1"/>
                </a:solidFill>
              </a:rPr>
              <a:t>Réviseurs</a:t>
            </a:r>
            <a:r>
              <a:rPr dirty="0">
                <a:solidFill>
                  <a:schemeClr val="tx1"/>
                </a:solidFill>
              </a:rPr>
              <a:t> aux </a:t>
            </a:r>
            <a:r>
              <a:rPr dirty="0" err="1">
                <a:solidFill>
                  <a:schemeClr val="tx1"/>
                </a:solidFill>
              </a:rPr>
              <a:t>Comptes</a:t>
            </a:r>
            <a:r>
              <a:rPr dirty="0">
                <a:solidFill>
                  <a:schemeClr val="tx1"/>
                </a:solidFill>
              </a:rPr>
              <a:t>	</a:t>
            </a:r>
            <a:r>
              <a:rPr lang="fr-FR" dirty="0">
                <a:solidFill>
                  <a:schemeClr val="tx1"/>
                </a:solidFill>
              </a:rPr>
              <a:t> 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BF669C-9FB9-457F-891C-E8A1F3D9C4C7}"/>
              </a:ext>
            </a:extLst>
          </p:cNvPr>
          <p:cNvSpPr/>
          <p:nvPr/>
        </p:nvSpPr>
        <p:spPr>
          <a:xfrm>
            <a:off x="0" y="9400719"/>
            <a:ext cx="13001409" cy="41709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IESF – Alsace (ARISAL) – AG 25.05.2024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D360FE-54BB-B105-9EB7-8FD7CA57F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8708" y="758613"/>
            <a:ext cx="5862383" cy="5358464"/>
          </a:xfrm>
        </p:spPr>
        <p:txBody>
          <a:bodyPr/>
          <a:lstStyle/>
          <a:p>
            <a:r>
              <a:rPr lang="en-US" sz="3200" dirty="0"/>
              <a:t>Fête de la Science les 6, 7 et 8 </a:t>
            </a:r>
            <a:r>
              <a:rPr lang="en-US" sz="3200" dirty="0" err="1"/>
              <a:t>octobre</a:t>
            </a:r>
            <a:r>
              <a:rPr lang="en-US" sz="3200" dirty="0"/>
              <a:t>, au Village des Sciences de Mulhouse</a:t>
            </a:r>
            <a:endParaRPr lang="fr-FR" dirty="0"/>
          </a:p>
          <a:p>
            <a:endParaRPr lang="fr-FR" dirty="0"/>
          </a:p>
        </p:txBody>
      </p:sp>
      <p:pic>
        <p:nvPicPr>
          <p:cNvPr id="4" name="Image 3" descr="Une image contenant texte, Danse, affiche, graphisme&#10;&#10;Description générée automatiquement">
            <a:extLst>
              <a:ext uri="{FF2B5EF4-FFF2-40B4-BE49-F238E27FC236}">
                <a16:creationId xmlns:a16="http://schemas.microsoft.com/office/drawing/2014/main" id="{EBB548F1-9795-4C7F-19A2-AD572B6D9B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347" y="1901687"/>
            <a:ext cx="2743200" cy="378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25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>
            <a:extLst>
              <a:ext uri="{FF2B5EF4-FFF2-40B4-BE49-F238E27FC236}">
                <a16:creationId xmlns:a16="http://schemas.microsoft.com/office/drawing/2014/main" id="{5D9A04A1-2543-853F-53D4-5F345B6A88BA}"/>
              </a:ext>
            </a:extLst>
          </p:cNvPr>
          <p:cNvSpPr txBox="1">
            <a:spLocks/>
          </p:cNvSpPr>
          <p:nvPr/>
        </p:nvSpPr>
        <p:spPr>
          <a:xfrm>
            <a:off x="7143750" y="239300"/>
            <a:ext cx="4940576" cy="13037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406394" indent="-406394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44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1056623" indent="-406394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56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706853" indent="-406394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276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2194526" indent="-243836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99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844756" indent="-243836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99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3576264" indent="-325115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99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4226494" indent="-325115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99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4876724" indent="-325115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99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5526954" indent="-325115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99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cs typeface="Calibri"/>
              </a:rPr>
              <a:t>JNI le 4/03/2023 à Altkirch</a:t>
            </a:r>
          </a:p>
          <a:p>
            <a:r>
              <a:rPr lang="fr-FR" dirty="0">
                <a:cs typeface="Calibri"/>
              </a:rPr>
              <a:t>Participation aux jurys et soutien à l'organisation</a:t>
            </a:r>
          </a:p>
        </p:txBody>
      </p:sp>
      <p:pic>
        <p:nvPicPr>
          <p:cNvPr id="5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AE7CCA69-7C3D-C060-73B9-DCBF43953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38866" cy="9753600"/>
          </a:xfrm>
          <a:prstGeom prst="rect">
            <a:avLst/>
          </a:prstGeom>
        </p:spPr>
      </p:pic>
      <p:pic>
        <p:nvPicPr>
          <p:cNvPr id="6" name="Image 11" descr="Une image contenant personne, intérieur, groupe, debout&#10;&#10;Description générée automatiquement">
            <a:extLst>
              <a:ext uri="{FF2B5EF4-FFF2-40B4-BE49-F238E27FC236}">
                <a16:creationId xmlns:a16="http://schemas.microsoft.com/office/drawing/2014/main" id="{5885AEF0-2C14-028C-980D-B0C3C3679E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8464" y="2323241"/>
            <a:ext cx="4142960" cy="2852989"/>
          </a:xfrm>
          <a:prstGeom prst="rect">
            <a:avLst/>
          </a:prstGeom>
        </p:spPr>
      </p:pic>
      <p:pic>
        <p:nvPicPr>
          <p:cNvPr id="7" name="Image 12" descr="Une image contenant texte, personne, intérieur, personnes&#10;&#10;Description générée automatiquement">
            <a:extLst>
              <a:ext uri="{FF2B5EF4-FFF2-40B4-BE49-F238E27FC236}">
                <a16:creationId xmlns:a16="http://schemas.microsoft.com/office/drawing/2014/main" id="{BBBDD8D7-2269-8D2B-C21D-E27C52197F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1600" y="3272889"/>
            <a:ext cx="2743200" cy="2363864"/>
          </a:xfrm>
          <a:prstGeom prst="rect">
            <a:avLst/>
          </a:prstGeom>
        </p:spPr>
      </p:pic>
      <p:pic>
        <p:nvPicPr>
          <p:cNvPr id="8" name="Image 13" descr="Une image contenant personne, intérieur, mur, ordinateur portable&#10;&#10;Description générée automatiquement">
            <a:extLst>
              <a:ext uri="{FF2B5EF4-FFF2-40B4-BE49-F238E27FC236}">
                <a16:creationId xmlns:a16="http://schemas.microsoft.com/office/drawing/2014/main" id="{22E1337E-A0D2-98F2-6855-D067941B4C2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192" y="5263834"/>
            <a:ext cx="4217504" cy="2166525"/>
          </a:xfrm>
          <a:prstGeom prst="rect">
            <a:avLst/>
          </a:prstGeom>
        </p:spPr>
      </p:pic>
      <p:pic>
        <p:nvPicPr>
          <p:cNvPr id="9" name="Image 14" descr="Une image contenant personne, groupe, personnes, foule&#10;&#10;Description générée automatiquement">
            <a:extLst>
              <a:ext uri="{FF2B5EF4-FFF2-40B4-BE49-F238E27FC236}">
                <a16:creationId xmlns:a16="http://schemas.microsoft.com/office/drawing/2014/main" id="{1484A45D-5F38-3A46-24F8-2B0E3596E64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1600" y="5920166"/>
            <a:ext cx="2743200" cy="277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45455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 descr="Une image contenant personne, foule&#10;&#10;Description générée automatiquement">
            <a:extLst>
              <a:ext uri="{FF2B5EF4-FFF2-40B4-BE49-F238E27FC236}">
                <a16:creationId xmlns:a16="http://schemas.microsoft.com/office/drawing/2014/main" id="{9E12D910-5322-3CF2-DFEA-C7CCBB3D16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0696" y="7363800"/>
            <a:ext cx="6768547" cy="2199846"/>
          </a:xfrm>
          <a:prstGeom prst="rect">
            <a:avLst/>
          </a:prstGeom>
        </p:spPr>
      </p:pic>
      <p:pic>
        <p:nvPicPr>
          <p:cNvPr id="5" name="Image 3" descr="Une image contenant texte, intérieur, personne, sol&#10;&#10;Description générée automatiquement">
            <a:extLst>
              <a:ext uri="{FF2B5EF4-FFF2-40B4-BE49-F238E27FC236}">
                <a16:creationId xmlns:a16="http://schemas.microsoft.com/office/drawing/2014/main" id="{7E0FDF30-4052-741A-391A-0D6AEA3F0A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0227" y="4919467"/>
            <a:ext cx="2937014" cy="2204831"/>
          </a:xfrm>
          <a:prstGeom prst="rect">
            <a:avLst/>
          </a:prstGeom>
        </p:spPr>
      </p:pic>
      <p:pic>
        <p:nvPicPr>
          <p:cNvPr id="6" name="Image 5" descr="Une image contenant personne, garçon&#10;&#10;Description générée automatiquement">
            <a:extLst>
              <a:ext uri="{FF2B5EF4-FFF2-40B4-BE49-F238E27FC236}">
                <a16:creationId xmlns:a16="http://schemas.microsoft.com/office/drawing/2014/main" id="{06D914B7-48A4-68BF-156B-8F4728BECF4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2859" y="5357601"/>
            <a:ext cx="4366591" cy="1946969"/>
          </a:xfrm>
          <a:prstGeom prst="rect">
            <a:avLst/>
          </a:prstGeom>
        </p:spPr>
      </p:pic>
      <p:pic>
        <p:nvPicPr>
          <p:cNvPr id="7" name="Image 6" descr="Une image contenant Site web&#10;&#10;Description générée automatiquement">
            <a:extLst>
              <a:ext uri="{FF2B5EF4-FFF2-40B4-BE49-F238E27FC236}">
                <a16:creationId xmlns:a16="http://schemas.microsoft.com/office/drawing/2014/main" id="{CBAF4995-5531-62A4-A3B7-A670BBFA1BE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125" y="121958"/>
            <a:ext cx="4865847" cy="2925516"/>
          </a:xfrm>
          <a:prstGeom prst="rect">
            <a:avLst/>
          </a:prstGeom>
        </p:spPr>
      </p:pic>
      <p:pic>
        <p:nvPicPr>
          <p:cNvPr id="8" name="Image 7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CAAFA340-924F-FAD6-849B-A1263661DD3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4648" y="3174700"/>
            <a:ext cx="4388211" cy="2602995"/>
          </a:xfrm>
          <a:prstGeom prst="rect">
            <a:avLst/>
          </a:prstGeom>
        </p:spPr>
      </p:pic>
      <p:pic>
        <p:nvPicPr>
          <p:cNvPr id="9" name="Image 8" descr="Une image contenant carte&#10;&#10;Description générée automatiquement">
            <a:extLst>
              <a:ext uri="{FF2B5EF4-FFF2-40B4-BE49-F238E27FC236}">
                <a16:creationId xmlns:a16="http://schemas.microsoft.com/office/drawing/2014/main" id="{72D4DB91-4C12-46C7-3E2D-9D5BD86134C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3829" y="121958"/>
            <a:ext cx="4688917" cy="292551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B76DECB9-C1A9-E21B-3A1A-54738A48BCC5}"/>
              </a:ext>
            </a:extLst>
          </p:cNvPr>
          <p:cNvSpPr txBox="1"/>
          <p:nvPr/>
        </p:nvSpPr>
        <p:spPr>
          <a:xfrm>
            <a:off x="2963078" y="6021882"/>
            <a:ext cx="66484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cs typeface="Calibri"/>
              </a:rPr>
              <a:t>4 mars 2024 </a:t>
            </a:r>
          </a:p>
          <a:p>
            <a:r>
              <a:rPr lang="fr-FR" sz="2400" dirty="0">
                <a:cs typeface="Calibri"/>
              </a:rPr>
              <a:t>Support jeu de l'énergie </a:t>
            </a:r>
          </a:p>
          <a:p>
            <a:r>
              <a:rPr lang="fr-FR" sz="2400" dirty="0">
                <a:cs typeface="Calibri"/>
              </a:rPr>
              <a:t>Arts et Métiers</a:t>
            </a:r>
          </a:p>
        </p:txBody>
      </p:sp>
    </p:spTree>
    <p:extLst>
      <p:ext uri="{BB962C8B-B14F-4D97-AF65-F5344CB8AC3E}">
        <p14:creationId xmlns:p14="http://schemas.microsoft.com/office/powerpoint/2010/main" val="404491640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4EA53A-997C-A14A-4B5F-75A8472AA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Statistiques communication (2024)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735A0E1-86F7-B6F2-48AA-A649AFCA29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2324148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9A475B3-8BBE-4613-9559-E5EB20191FA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3004800" cy="9753600"/>
          </a:xfrm>
          <a:prstGeom prst="rect">
            <a:avLst/>
          </a:prstGeom>
          <a:gradFill rotWithShape="1">
            <a:gsLst>
              <a:gs pos="10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  <a:effectLst/>
        </p:spPr>
        <p:txBody>
          <a:bodyPr/>
          <a:lstStyle/>
          <a:p>
            <a:endParaRPr lang="fr-FR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9F8AD66-CC09-4C8D-94EE-932C3785BDFB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20763" y="4214520"/>
            <a:ext cx="3180648" cy="4563724"/>
            <a:chOff x="9206969" y="2963333"/>
            <a:chExt cx="2981858" cy="32088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364623-3F66-4AAD-94F8-C053CD4F1395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7E37E17-44F9-4E44-8F2F-0E873C68EE95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D327A4D-ADCE-482F-9F55-3B64D197ACC2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600A8AB-CDF2-4E93-92C8-2CCB8230B428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F8EE76C-974C-43A5-806B-47687FCB9B99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EFC3BF2D-25C6-4594-8B55-8F1185219B5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975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FD8AD14-0613-481A-BA78-CCA8DD1F3B5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20763" y="4214520"/>
            <a:ext cx="3180648" cy="4563724"/>
            <a:chOff x="9206969" y="2963333"/>
            <a:chExt cx="2981858" cy="320886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36D0C6A-5417-49B9-A556-98633131BE84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8727C4A-D172-4E5A-9D28-9C04CC829883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3D19D09-0DC1-4FC2-B1AD-011ED901011C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9016FDD-D596-484A-87E8-CC1E7BAD84A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D7E80C5-88F9-44F8-A8D1-0F2F223A7693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F7A12C12-F8D4-4AC9-84E1-E4F85BFABB1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387" y="0"/>
            <a:ext cx="4342317" cy="9753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AECBF8E-6BB8-45C8-9E72-C1D00AC5BF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454" y="696110"/>
            <a:ext cx="2365710" cy="397598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A8EC2D2-FFAF-4DB2-A3FB-9ED3FDF941C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40" y="5979286"/>
            <a:ext cx="3298740" cy="221015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154EDAE-9BC2-43C3-9989-639AAA89B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9091" y="103067"/>
            <a:ext cx="8152318" cy="7804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r>
              <a:rPr lang="en-US" sz="3600" dirty="0"/>
              <a:t>Actions de communication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38922B3-13BD-4F96-93A9-E520E35A8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31592" y="741654"/>
            <a:ext cx="8152318" cy="56058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605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inscrits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à la newsletter (AG 2022 : 565)</a:t>
            </a:r>
          </a:p>
          <a:p>
            <a:pPr defTabSz="457200">
              <a:spcAft>
                <a:spcPts val="600"/>
              </a:spcAft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defTabSz="457200">
              <a:spcAft>
                <a:spcPts val="600"/>
              </a:spcAft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Invitations à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nos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évènements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(+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relance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remerciements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…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etc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). </a:t>
            </a:r>
          </a:p>
          <a:p>
            <a:pPr defTabSz="457200">
              <a:spcAft>
                <a:spcPts val="600"/>
              </a:spcAft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defTabSz="457200">
              <a:spcAft>
                <a:spcPts val="600"/>
              </a:spcAft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Newsletter (MD)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F886DF6-4508-47F7-ADF1-760484A3DE4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9795" y="6395636"/>
            <a:ext cx="1396108" cy="137745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39BDC4-3E34-423A-AE03-6681EB5F796E}"/>
              </a:ext>
            </a:extLst>
          </p:cNvPr>
          <p:cNvSpPr/>
          <p:nvPr/>
        </p:nvSpPr>
        <p:spPr>
          <a:xfrm>
            <a:off x="5924131" y="6291081"/>
            <a:ext cx="6065794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sz="3600" dirty="0"/>
              <a:t>2 342 contacts (+155)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33C1972-A5D8-4B36-8385-63DB43496870}"/>
              </a:ext>
            </a:extLst>
          </p:cNvPr>
          <p:cNvSpPr/>
          <p:nvPr/>
        </p:nvSpPr>
        <p:spPr>
          <a:xfrm>
            <a:off x="0" y="9384677"/>
            <a:ext cx="13001409" cy="41709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IESF – Alsace (ARISAL) – AG 25.05.2024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2104C33-F3B8-4BDE-9943-980EF9584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1568" y="7959051"/>
            <a:ext cx="1377454" cy="137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2C9200C-4B06-41E3-9202-18121BA2D4DC}"/>
              </a:ext>
            </a:extLst>
          </p:cNvPr>
          <p:cNvSpPr/>
          <p:nvPr/>
        </p:nvSpPr>
        <p:spPr>
          <a:xfrm>
            <a:off x="6034692" y="8189441"/>
            <a:ext cx="606579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/>
              <a:t>Env. 137 contacts (stable)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118 (+25)</a:t>
            </a:r>
            <a:r>
              <a:rPr lang="en-US" sz="3200" dirty="0" err="1"/>
              <a:t>abonnés</a:t>
            </a:r>
            <a:r>
              <a:rPr lang="en-US" sz="3200" dirty="0"/>
              <a:t> à la page </a:t>
            </a:r>
          </a:p>
        </p:txBody>
      </p:sp>
    </p:spTree>
    <p:extLst>
      <p:ext uri="{BB962C8B-B14F-4D97-AF65-F5344CB8AC3E}">
        <p14:creationId xmlns:p14="http://schemas.microsoft.com/office/powerpoint/2010/main" val="3284239730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D82CEE-CE7D-7A6B-BAF6-2BE51B071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216378-8350-A368-C7D3-5B2FF84BCD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E9EEFA2-4E56-E9DA-A700-4F4920976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614" y="758615"/>
            <a:ext cx="10988889" cy="874484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A31CB02-F862-FFFC-1D12-9E127C1E7CF9}"/>
              </a:ext>
            </a:extLst>
          </p:cNvPr>
          <p:cNvSpPr/>
          <p:nvPr/>
        </p:nvSpPr>
        <p:spPr>
          <a:xfrm>
            <a:off x="5340927" y="103049"/>
            <a:ext cx="4374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/>
              <a:t>MAI 2024</a:t>
            </a:r>
          </a:p>
        </p:txBody>
      </p:sp>
    </p:spTree>
    <p:extLst>
      <p:ext uri="{BB962C8B-B14F-4D97-AF65-F5344CB8AC3E}">
        <p14:creationId xmlns:p14="http://schemas.microsoft.com/office/powerpoint/2010/main" val="1237128260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1C223E2-213D-1E45-9C5B-357E491DA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692" y="864326"/>
            <a:ext cx="10815416" cy="83171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C0EE2D8-252D-5385-EC61-D834A79DC24A}"/>
              </a:ext>
            </a:extLst>
          </p:cNvPr>
          <p:cNvSpPr/>
          <p:nvPr/>
        </p:nvSpPr>
        <p:spPr>
          <a:xfrm>
            <a:off x="4738255" y="103049"/>
            <a:ext cx="4977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/>
              <a:t>MARS 2023 (N-1)</a:t>
            </a:r>
          </a:p>
        </p:txBody>
      </p:sp>
    </p:spTree>
    <p:extLst>
      <p:ext uri="{BB962C8B-B14F-4D97-AF65-F5344CB8AC3E}">
        <p14:creationId xmlns:p14="http://schemas.microsoft.com/office/powerpoint/2010/main" val="107613830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103B461-323C-4912-BFFD-C37582662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20763" y="4214520"/>
            <a:ext cx="3180648" cy="4563724"/>
            <a:chOff x="9206969" y="2963333"/>
            <a:chExt cx="2981858" cy="3208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BC21318-F4F4-4524-95D1-6B7FE0A78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9FFA8E5-974F-409E-89C6-E185BD909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384E2B1-7008-45EE-9F2E-FEF3A0897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4563410-7FE9-4955-89C6-0FB9326CD3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AD14C0E-D5DF-4BDC-BD92-642CFF180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C6ACA56-9AD4-4EE6-8F38-8C18968AC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rgbClr val="473C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655210-4EEB-44D9-B394-6FB4139BF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812" y="682752"/>
            <a:ext cx="11987175" cy="8388096"/>
          </a:xfrm>
          <a:prstGeom prst="rect">
            <a:avLst/>
          </a:prstGeom>
          <a:solidFill>
            <a:srgbClr val="FFFFFF"/>
          </a:solidFill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9E1B261-6FBA-1315-397B-E7FF0B58F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585" y="687997"/>
            <a:ext cx="10039343" cy="838285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013CC49-87E3-F695-DECA-2EB139ACA31B}"/>
              </a:ext>
            </a:extLst>
          </p:cNvPr>
          <p:cNvSpPr/>
          <p:nvPr/>
        </p:nvSpPr>
        <p:spPr>
          <a:xfrm>
            <a:off x="3650007" y="103049"/>
            <a:ext cx="60657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 err="1"/>
              <a:t>Juin</a:t>
            </a:r>
            <a:r>
              <a:rPr lang="en-US" sz="3200" dirty="0"/>
              <a:t> 2023 (RAPPEL)</a:t>
            </a:r>
          </a:p>
        </p:txBody>
      </p:sp>
    </p:spTree>
    <p:extLst>
      <p:ext uri="{BB962C8B-B14F-4D97-AF65-F5344CB8AC3E}">
        <p14:creationId xmlns:p14="http://schemas.microsoft.com/office/powerpoint/2010/main" val="3094182374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5672D4-8188-4D3B-A187-3A7F05FD0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857249"/>
            <a:ext cx="12026900" cy="690499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181 articles </a:t>
            </a:r>
            <a:r>
              <a:rPr lang="en-US" dirty="0" err="1"/>
              <a:t>publiés</a:t>
            </a:r>
            <a:r>
              <a:rPr lang="en-US" dirty="0"/>
              <a:t> (Merci Willy !)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 lvl="1"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Actions 2023 : </a:t>
            </a:r>
          </a:p>
          <a:p>
            <a:pPr lvl="1">
              <a:spcAft>
                <a:spcPts val="600"/>
              </a:spcAft>
            </a:pPr>
            <a:r>
              <a:rPr lang="en-US" dirty="0" err="1">
                <a:solidFill>
                  <a:schemeClr val="tx1"/>
                </a:solidFill>
              </a:rPr>
              <a:t>transfert</a:t>
            </a:r>
            <a:r>
              <a:rPr lang="en-US" dirty="0">
                <a:solidFill>
                  <a:schemeClr val="tx1"/>
                </a:solidFill>
              </a:rPr>
              <a:t> de la maintenance technique ( effective mars 2024)</a:t>
            </a:r>
          </a:p>
          <a:p>
            <a:pPr lvl="1"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A faire 2024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Boutons de partage</a:t>
            </a:r>
          </a:p>
          <a:p>
            <a:pPr lvl="1">
              <a:spcAft>
                <a:spcPts val="600"/>
              </a:spcAft>
            </a:pPr>
            <a:r>
              <a:rPr lang="en-US" dirty="0" err="1">
                <a:solidFill>
                  <a:schemeClr val="tx1"/>
                </a:solidFill>
              </a:rPr>
              <a:t>Calendrier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Remise à </a:t>
            </a:r>
            <a:r>
              <a:rPr lang="en-US" dirty="0" err="1">
                <a:solidFill>
                  <a:schemeClr val="tx1"/>
                </a:solidFill>
              </a:rPr>
              <a:t>niveau</a:t>
            </a:r>
            <a:r>
              <a:rPr lang="en-US" dirty="0">
                <a:solidFill>
                  <a:schemeClr val="tx1"/>
                </a:solidFill>
              </a:rPr>
              <a:t> technique (</a:t>
            </a:r>
            <a:r>
              <a:rPr lang="en-US" dirty="0" err="1">
                <a:solidFill>
                  <a:schemeClr val="tx1"/>
                </a:solidFill>
              </a:rPr>
              <a:t>sécurité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lvl="1">
              <a:spcAft>
                <a:spcPts val="600"/>
              </a:spcAft>
            </a:pPr>
            <a:r>
              <a:rPr lang="en-US" dirty="0" err="1">
                <a:solidFill>
                  <a:schemeClr val="tx1"/>
                </a:solidFill>
              </a:rPr>
              <a:t>Reconnecter</a:t>
            </a:r>
            <a:r>
              <a:rPr lang="en-US" dirty="0">
                <a:solidFill>
                  <a:schemeClr val="tx1"/>
                </a:solidFill>
              </a:rPr>
              <a:t> google analytics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C75E87-8397-41B3-AF16-6F5199D35A6B}"/>
              </a:ext>
            </a:extLst>
          </p:cNvPr>
          <p:cNvSpPr/>
          <p:nvPr/>
        </p:nvSpPr>
        <p:spPr>
          <a:xfrm>
            <a:off x="3532558" y="9976"/>
            <a:ext cx="32640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dirty="0"/>
              <a:t>Site Arisal.org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FA667A-DF2A-4654-A1C7-F450CEA2C26B}"/>
              </a:ext>
            </a:extLst>
          </p:cNvPr>
          <p:cNvSpPr/>
          <p:nvPr/>
        </p:nvSpPr>
        <p:spPr>
          <a:xfrm>
            <a:off x="0" y="9384677"/>
            <a:ext cx="13001409" cy="41709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IESF – Alsace (ARISAL) – AG 25.05.2024</a:t>
            </a:r>
          </a:p>
        </p:txBody>
      </p:sp>
    </p:spTree>
    <p:extLst>
      <p:ext uri="{BB962C8B-B14F-4D97-AF65-F5344CB8AC3E}">
        <p14:creationId xmlns:p14="http://schemas.microsoft.com/office/powerpoint/2010/main" val="3001202260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103B461-323C-4912-BFFD-C37582662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20763" y="4214520"/>
            <a:ext cx="3180648" cy="4563724"/>
            <a:chOff x="9206969" y="2963333"/>
            <a:chExt cx="2981858" cy="3208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BC21318-F4F4-4524-95D1-6B7FE0A78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9FFA8E5-974F-409E-89C6-E185BD909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384E2B1-7008-45EE-9F2E-FEF3A0897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4563410-7FE9-4955-89C6-0FB9326CD3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AD14C0E-D5DF-4BDC-BD92-642CFF180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C6ACA56-9AD4-4EE6-8F38-8C18968AC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rgbClr val="383B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655210-4EEB-44D9-B394-6FB4139BF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812" y="682752"/>
            <a:ext cx="11987175" cy="8388096"/>
          </a:xfrm>
          <a:prstGeom prst="rect">
            <a:avLst/>
          </a:prstGeom>
          <a:solidFill>
            <a:srgbClr val="FFFFFF"/>
          </a:solidFill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8341CBB-EF01-0CEF-176D-1F8BCCCCA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23" y="2514944"/>
            <a:ext cx="11987175" cy="62632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3327FE6-CBD4-5FC4-31FA-C49D7CC6D170}"/>
              </a:ext>
            </a:extLst>
          </p:cNvPr>
          <p:cNvSpPr/>
          <p:nvPr/>
        </p:nvSpPr>
        <p:spPr>
          <a:xfrm>
            <a:off x="2079494" y="837647"/>
            <a:ext cx="8898947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sz="3600" dirty="0">
                <a:solidFill>
                  <a:schemeClr val="bg1"/>
                </a:solidFill>
              </a:rPr>
              <a:t>TOP 10 des articles les plus </a:t>
            </a:r>
            <a:r>
              <a:rPr lang="en-US" sz="3600" dirty="0" err="1">
                <a:solidFill>
                  <a:schemeClr val="bg1"/>
                </a:solidFill>
              </a:rPr>
              <a:t>vus</a:t>
            </a:r>
            <a:r>
              <a:rPr lang="en-US" sz="3600" dirty="0">
                <a:solidFill>
                  <a:schemeClr val="bg1"/>
                </a:solidFill>
              </a:rPr>
              <a:t> (2024)</a:t>
            </a:r>
          </a:p>
        </p:txBody>
      </p:sp>
    </p:spTree>
    <p:extLst>
      <p:ext uri="{BB962C8B-B14F-4D97-AF65-F5344CB8AC3E}">
        <p14:creationId xmlns:p14="http://schemas.microsoft.com/office/powerpoint/2010/main" val="4356906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20763" y="4214520"/>
            <a:ext cx="3180648" cy="4563724"/>
            <a:chOff x="9206969" y="2963333"/>
            <a:chExt cx="2981858" cy="320886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BADDD09E-8094-4188-9090-C1C7840FE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975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3A68BEC-7922-43DD-ADFB-1AA0AAC02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969" y="900856"/>
            <a:ext cx="4485337" cy="21433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r>
              <a:rPr lang="en-US" sz="4000" dirty="0"/>
              <a:t>Validation du PV de </a:t>
            </a:r>
            <a:r>
              <a:rPr lang="en-US" sz="4000" dirty="0" err="1"/>
              <a:t>l’AG</a:t>
            </a:r>
            <a:r>
              <a:rPr lang="en-US" sz="4000" dirty="0"/>
              <a:t> 2023</a:t>
            </a:r>
          </a:p>
        </p:txBody>
      </p:sp>
      <p:sp>
        <p:nvSpPr>
          <p:cNvPr id="40" name="Snip Diagonal Corner Rectangle 24">
            <a:extLst>
              <a:ext uri="{FF2B5EF4-FFF2-40B4-BE49-F238E27FC236}">
                <a16:creationId xmlns:a16="http://schemas.microsoft.com/office/drawing/2014/main" id="{C58F6CE0-025D-40A5-AEF1-00954E3F9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266" y="882804"/>
            <a:ext cx="5478566" cy="7519059"/>
          </a:xfrm>
          <a:prstGeom prst="snip2DiagRect">
            <a:avLst>
              <a:gd name="adj1" fmla="val 9954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D919F1A-770B-4E77-8DFA-973042AAA3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55" b="3"/>
          <a:stretch/>
        </p:blipFill>
        <p:spPr>
          <a:xfrm>
            <a:off x="850352" y="1118033"/>
            <a:ext cx="5130393" cy="7048601"/>
          </a:xfrm>
          <a:custGeom>
            <a:avLst/>
            <a:gdLst/>
            <a:ahLst/>
            <a:cxnLst/>
            <a:rect l="l" t="t" r="r" b="b"/>
            <a:pathLst>
              <a:path w="4809744" h="4956048">
                <a:moveTo>
                  <a:pt x="478762" y="0"/>
                </a:moveTo>
                <a:lnTo>
                  <a:pt x="4809744" y="0"/>
                </a:lnTo>
                <a:lnTo>
                  <a:pt x="4809744" y="4477286"/>
                </a:lnTo>
                <a:lnTo>
                  <a:pt x="4330982" y="4956048"/>
                </a:lnTo>
                <a:lnTo>
                  <a:pt x="0" y="4956048"/>
                </a:lnTo>
                <a:lnTo>
                  <a:pt x="0" y="478762"/>
                </a:lnTo>
                <a:close/>
              </a:path>
            </a:pathLst>
          </a:cu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D8025A22-9C86-4108-A289-BD5650A8E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20763" y="4214520"/>
            <a:ext cx="3180648" cy="4563724"/>
            <a:chOff x="9206969" y="2963333"/>
            <a:chExt cx="2981858" cy="3208867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9A3623F-EF59-4F0B-9030-79CB7F9950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EBD0F53-A43D-414A-8653-E9F1D3610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08661C0-6128-4F64-8EDF-2D73D5F47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8AFEF08-AFBA-4125-B170-D3EB3E11D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A0E13BF-B4CA-4B20-A5DD-50ABBAEC7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4C51DB7E-ACE0-43A3-B3E3-9834D7EB8F0E}"/>
              </a:ext>
            </a:extLst>
          </p:cNvPr>
          <p:cNvSpPr/>
          <p:nvPr/>
        </p:nvSpPr>
        <p:spPr>
          <a:xfrm>
            <a:off x="0" y="9400719"/>
            <a:ext cx="13001409" cy="41709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IESF – Alsace (ARISAL) – AG 25.05.2024</a:t>
            </a:r>
          </a:p>
        </p:txBody>
      </p:sp>
    </p:spTree>
    <p:extLst>
      <p:ext uri="{BB962C8B-B14F-4D97-AF65-F5344CB8AC3E}">
        <p14:creationId xmlns:p14="http://schemas.microsoft.com/office/powerpoint/2010/main" val="38717063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5FC60F-89EA-4F8E-0C50-6916FABAB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A30838-C387-BFBD-242D-69B3A1C943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FAEA76D-BDC7-F770-794A-AFDD66FCE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71" y="1043126"/>
            <a:ext cx="12554857" cy="871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29606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5672D4-8188-4D3B-A187-3A7F05FD0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693" y="353888"/>
            <a:ext cx="8463578" cy="128236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32 689pages </a:t>
            </a:r>
            <a:r>
              <a:rPr lang="en-US" dirty="0" err="1"/>
              <a:t>vues</a:t>
            </a:r>
            <a:r>
              <a:rPr lang="en-US" dirty="0"/>
              <a:t>, (24 315 </a:t>
            </a:r>
            <a:r>
              <a:rPr lang="en-US" dirty="0" err="1"/>
              <a:t>en</a:t>
            </a:r>
            <a:r>
              <a:rPr lang="en-US" dirty="0"/>
              <a:t> 2020)</a:t>
            </a:r>
          </a:p>
          <a:p>
            <a:pPr>
              <a:spcAft>
                <a:spcPts val="600"/>
              </a:spcAft>
            </a:pPr>
            <a:r>
              <a:rPr lang="en-US" dirty="0"/>
              <a:t>12 110 </a:t>
            </a:r>
            <a:r>
              <a:rPr lang="en-US" dirty="0" err="1"/>
              <a:t>utilisateurs</a:t>
            </a:r>
            <a:r>
              <a:rPr lang="en-US" dirty="0"/>
              <a:t> (8 350 </a:t>
            </a:r>
            <a:r>
              <a:rPr lang="en-US" dirty="0" err="1"/>
              <a:t>en</a:t>
            </a:r>
            <a:r>
              <a:rPr lang="en-US" dirty="0"/>
              <a:t> 2020)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C75E87-8397-41B3-AF16-6F5199D35A6B}"/>
              </a:ext>
            </a:extLst>
          </p:cNvPr>
          <p:cNvSpPr/>
          <p:nvPr/>
        </p:nvSpPr>
        <p:spPr>
          <a:xfrm>
            <a:off x="9180323" y="144407"/>
            <a:ext cx="32383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dirty="0"/>
              <a:t>Site arisal.org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FA667A-DF2A-4654-A1C7-F450CEA2C26B}"/>
              </a:ext>
            </a:extLst>
          </p:cNvPr>
          <p:cNvSpPr/>
          <p:nvPr/>
        </p:nvSpPr>
        <p:spPr>
          <a:xfrm>
            <a:off x="0" y="9384677"/>
            <a:ext cx="13001409" cy="41709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IESF – Alsace (ARISAL) – AG 25.05.2024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B0AD24A-6BBC-4EDE-AF7C-6C55A76B5A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693" y="2306615"/>
            <a:ext cx="3926541" cy="706853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75A3020-D1B7-EE9B-5498-9D37F8AA11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1751" y="2316141"/>
            <a:ext cx="7763958" cy="7059010"/>
          </a:xfrm>
          <a:prstGeom prst="rect">
            <a:avLst/>
          </a:prstGeom>
        </p:spPr>
      </p:pic>
      <p:sp>
        <p:nvSpPr>
          <p:cNvPr id="10" name="Rapport financier">
            <a:extLst>
              <a:ext uri="{FF2B5EF4-FFF2-40B4-BE49-F238E27FC236}">
                <a16:creationId xmlns:a16="http://schemas.microsoft.com/office/drawing/2014/main" id="{6F6B7287-425C-5B23-C2CB-4094E4E12D1A}"/>
              </a:ext>
            </a:extLst>
          </p:cNvPr>
          <p:cNvSpPr txBox="1">
            <a:spLocks/>
          </p:cNvSpPr>
          <p:nvPr/>
        </p:nvSpPr>
        <p:spPr>
          <a:xfrm>
            <a:off x="8611432" y="1820225"/>
            <a:ext cx="1560653" cy="48639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650230" rtl="0" eaLnBrk="1" latinLnBrk="0" hangingPunct="1">
              <a:spcBef>
                <a:spcPct val="0"/>
              </a:spcBef>
              <a:buNone/>
              <a:defRPr sz="4551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/>
              <a:t>2023</a:t>
            </a:r>
          </a:p>
        </p:txBody>
      </p:sp>
      <p:sp>
        <p:nvSpPr>
          <p:cNvPr id="11" name="Rapport financier">
            <a:extLst>
              <a:ext uri="{FF2B5EF4-FFF2-40B4-BE49-F238E27FC236}">
                <a16:creationId xmlns:a16="http://schemas.microsoft.com/office/drawing/2014/main" id="{6AC27641-6CAC-1819-0DC8-AFED2E088ACA}"/>
              </a:ext>
            </a:extLst>
          </p:cNvPr>
          <p:cNvSpPr txBox="1">
            <a:spLocks/>
          </p:cNvSpPr>
          <p:nvPr/>
        </p:nvSpPr>
        <p:spPr>
          <a:xfrm>
            <a:off x="1971905" y="1938672"/>
            <a:ext cx="1560653" cy="48639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650230" rtl="0" eaLnBrk="1" latinLnBrk="0" hangingPunct="1">
              <a:spcBef>
                <a:spcPct val="0"/>
              </a:spcBef>
              <a:buNone/>
              <a:defRPr sz="4551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130472695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apport financier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b="1" dirty="0"/>
              <a:t>Rapport financier</a:t>
            </a:r>
            <a:r>
              <a:rPr lang="fr-FR" b="1" dirty="0"/>
              <a:t> </a:t>
            </a:r>
            <a:br>
              <a:rPr lang="fr-FR" b="1" dirty="0"/>
            </a:br>
            <a:r>
              <a:rPr lang="fr-FR" b="1" dirty="0"/>
              <a:t>Exercice 2023</a:t>
            </a:r>
            <a:endParaRPr b="1" dirty="0"/>
          </a:p>
        </p:txBody>
      </p:sp>
      <p:sp>
        <p:nvSpPr>
          <p:cNvPr id="132" name="Sylvain Lecler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b="1" dirty="0"/>
              <a:t>Trésorier : </a:t>
            </a:r>
            <a:r>
              <a:rPr dirty="0"/>
              <a:t>Sylvain Lecler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361" y="548640"/>
            <a:ext cx="3048000" cy="15240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520738B-1A9F-784B-A480-B2F693D49452}"/>
              </a:ext>
            </a:extLst>
          </p:cNvPr>
          <p:cNvSpPr/>
          <p:nvPr/>
        </p:nvSpPr>
        <p:spPr>
          <a:xfrm>
            <a:off x="0" y="9384677"/>
            <a:ext cx="13001409" cy="41709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IESF – Alsace (ARISAL) – AG 25.05.2024</a:t>
            </a:r>
          </a:p>
        </p:txBody>
      </p:sp>
    </p:spTree>
    <p:extLst>
      <p:ext uri="{BB962C8B-B14F-4D97-AF65-F5344CB8AC3E}">
        <p14:creationId xmlns:p14="http://schemas.microsoft.com/office/powerpoint/2010/main" val="32662259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apport financier"/>
          <p:cNvSpPr>
            <a:spLocks noGrp="1"/>
          </p:cNvSpPr>
          <p:nvPr>
            <p:ph type="ctrTitle"/>
          </p:nvPr>
        </p:nvSpPr>
        <p:spPr>
          <a:xfrm>
            <a:off x="3048000" y="-14415"/>
            <a:ext cx="11054080" cy="1518480"/>
          </a:xfrm>
          <a:prstGeom prst="rect">
            <a:avLst/>
          </a:prstGeom>
        </p:spPr>
        <p:txBody>
          <a:bodyPr/>
          <a:lstStyle/>
          <a:p>
            <a:r>
              <a:rPr lang="fr-FR" b="1" dirty="0"/>
              <a:t>ADHERENTS</a:t>
            </a:r>
            <a:endParaRPr b="1" dirty="0"/>
          </a:p>
        </p:txBody>
      </p:sp>
      <p:sp>
        <p:nvSpPr>
          <p:cNvPr id="132" name="Sylvain Lecler"/>
          <p:cNvSpPr>
            <a:spLocks noGrp="1"/>
          </p:cNvSpPr>
          <p:nvPr>
            <p:ph type="subTitle" sz="quarter" idx="1"/>
          </p:nvPr>
        </p:nvSpPr>
        <p:spPr>
          <a:xfrm>
            <a:off x="777239" y="1965958"/>
            <a:ext cx="6910493" cy="687324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fr-FR" b="1" dirty="0">
                <a:solidFill>
                  <a:schemeClr val="tx1"/>
                </a:solidFill>
              </a:rPr>
              <a:t>Nouveaux : </a:t>
            </a:r>
          </a:p>
          <a:p>
            <a:r>
              <a:rPr lang="fr-FR" b="1" dirty="0">
                <a:solidFill>
                  <a:schemeClr val="tx1"/>
                </a:solidFill>
              </a:rPr>
              <a:t>2024 </a:t>
            </a:r>
            <a:br>
              <a:rPr lang="fr-FR" b="1" dirty="0">
                <a:solidFill>
                  <a:schemeClr val="tx1"/>
                </a:solidFill>
              </a:rPr>
            </a:br>
            <a:r>
              <a:rPr lang="fr-FR" b="1" dirty="0">
                <a:solidFill>
                  <a:schemeClr val="tx1"/>
                </a:solidFill>
              </a:rPr>
              <a:t>M.	 TCHABALAND	</a:t>
            </a:r>
            <a:r>
              <a:rPr lang="fr-FR" b="1" dirty="0" err="1">
                <a:solidFill>
                  <a:schemeClr val="tx1"/>
                </a:solidFill>
              </a:rPr>
              <a:t>Samadou</a:t>
            </a:r>
            <a:br>
              <a:rPr lang="fr-FR" b="1" dirty="0">
                <a:solidFill>
                  <a:schemeClr val="tx1"/>
                </a:solidFill>
              </a:rPr>
            </a:br>
            <a:r>
              <a:rPr lang="fr-FR" b="1" dirty="0">
                <a:solidFill>
                  <a:schemeClr val="tx1"/>
                </a:solidFill>
              </a:rPr>
              <a:t>M.	PRIOUX	Alexandre</a:t>
            </a:r>
          </a:p>
          <a:p>
            <a:r>
              <a:rPr lang="fr-FR" b="1" dirty="0">
                <a:solidFill>
                  <a:schemeClr val="tx1"/>
                </a:solidFill>
              </a:rPr>
              <a:t>2023 : </a:t>
            </a:r>
            <a:br>
              <a:rPr lang="fr-FR" b="1" dirty="0">
                <a:solidFill>
                  <a:schemeClr val="tx1"/>
                </a:solidFill>
              </a:rPr>
            </a:br>
            <a:r>
              <a:rPr lang="fr-FR" b="1" dirty="0">
                <a:solidFill>
                  <a:schemeClr val="tx1"/>
                </a:solidFill>
              </a:rPr>
              <a:t>M.RAMIARAMANANTSOA </a:t>
            </a:r>
            <a:r>
              <a:rPr lang="fr-FR" b="1" dirty="0" err="1">
                <a:solidFill>
                  <a:schemeClr val="tx1"/>
                </a:solidFill>
              </a:rPr>
              <a:t>Tahina</a:t>
            </a:r>
            <a:r>
              <a:rPr lang="fr-FR" b="1" dirty="0">
                <a:solidFill>
                  <a:schemeClr val="tx1"/>
                </a:solidFill>
              </a:rPr>
              <a:t> </a:t>
            </a:r>
            <a:br>
              <a:rPr lang="fr-FR" b="1" dirty="0">
                <a:solidFill>
                  <a:schemeClr val="tx1"/>
                </a:solidFill>
              </a:rPr>
            </a:br>
            <a:r>
              <a:rPr lang="fr-FR" b="1" dirty="0">
                <a:solidFill>
                  <a:schemeClr val="tx1"/>
                </a:solidFill>
              </a:rPr>
              <a:t>M. NAUD Stevens</a:t>
            </a:r>
            <a:br>
              <a:rPr lang="fr-FR" b="1" dirty="0">
                <a:solidFill>
                  <a:schemeClr val="tx1"/>
                </a:solidFill>
              </a:rPr>
            </a:br>
            <a:r>
              <a:rPr lang="fr-FR" b="1" dirty="0">
                <a:solidFill>
                  <a:schemeClr val="tx1"/>
                </a:solidFill>
              </a:rPr>
              <a:t>M. MAURER Cédric</a:t>
            </a:r>
            <a:br>
              <a:rPr lang="fr-FR" b="1" dirty="0">
                <a:solidFill>
                  <a:schemeClr val="tx1"/>
                </a:solidFill>
              </a:rPr>
            </a:br>
            <a:r>
              <a:rPr lang="fr-FR" b="1" dirty="0">
                <a:solidFill>
                  <a:schemeClr val="tx1"/>
                </a:solidFill>
              </a:rPr>
              <a:t>M. SCHANG Jean-Michel</a:t>
            </a:r>
            <a:br>
              <a:rPr lang="fr-FR" b="1" dirty="0">
                <a:solidFill>
                  <a:schemeClr val="tx1"/>
                </a:solidFill>
              </a:rPr>
            </a:br>
            <a:r>
              <a:rPr lang="fr-FR" b="1" dirty="0">
                <a:solidFill>
                  <a:schemeClr val="tx1"/>
                </a:solidFill>
              </a:rPr>
              <a:t>M. CALIN Loïc</a:t>
            </a:r>
          </a:p>
          <a:p>
            <a:r>
              <a:rPr lang="fr-FR" b="1" dirty="0">
                <a:solidFill>
                  <a:schemeClr val="tx1"/>
                </a:solidFill>
              </a:rPr>
              <a:t>2022</a:t>
            </a:r>
            <a:br>
              <a:rPr lang="fr-FR" b="1" dirty="0">
                <a:solidFill>
                  <a:schemeClr val="tx1"/>
                </a:solidFill>
              </a:rPr>
            </a:br>
            <a:r>
              <a:rPr lang="fr-FR" b="1" dirty="0">
                <a:solidFill>
                  <a:schemeClr val="tx1"/>
                </a:solidFill>
              </a:rPr>
              <a:t>Mme AUVERT 	Marine</a:t>
            </a:r>
            <a:br>
              <a:rPr lang="fr-FR" b="1" dirty="0">
                <a:solidFill>
                  <a:schemeClr val="tx1"/>
                </a:solidFill>
              </a:rPr>
            </a:br>
            <a:r>
              <a:rPr lang="fr-FR" b="1" dirty="0">
                <a:solidFill>
                  <a:schemeClr val="tx1"/>
                </a:solidFill>
              </a:rPr>
              <a:t>M.	BAUDOUIN	</a:t>
            </a:r>
            <a:r>
              <a:rPr lang="fr-FR" b="1" dirty="0" err="1">
                <a:solidFill>
                  <a:schemeClr val="tx1"/>
                </a:solidFill>
              </a:rPr>
              <a:t>Dillmann</a:t>
            </a:r>
            <a:br>
              <a:rPr lang="fr-FR" b="1" dirty="0">
                <a:solidFill>
                  <a:schemeClr val="tx1"/>
                </a:solidFill>
              </a:rPr>
            </a:br>
            <a:r>
              <a:rPr lang="fr-FR" b="1" dirty="0">
                <a:solidFill>
                  <a:schemeClr val="tx1"/>
                </a:solidFill>
              </a:rPr>
              <a:t>M.	DZIOMBA	Bernard</a:t>
            </a:r>
            <a:br>
              <a:rPr lang="fr-FR" b="1" dirty="0">
                <a:solidFill>
                  <a:schemeClr val="tx1"/>
                </a:solidFill>
              </a:rPr>
            </a:br>
            <a:r>
              <a:rPr lang="fr-FR" b="1" dirty="0">
                <a:solidFill>
                  <a:schemeClr val="tx1"/>
                </a:solidFill>
              </a:rPr>
              <a:t>M.	KETTENER	Daniel</a:t>
            </a:r>
            <a:br>
              <a:rPr lang="fr-FR" b="1" dirty="0">
                <a:solidFill>
                  <a:schemeClr val="tx1"/>
                </a:solidFill>
              </a:rPr>
            </a:br>
            <a:r>
              <a:rPr lang="fr-FR" b="1" dirty="0">
                <a:solidFill>
                  <a:schemeClr val="tx1"/>
                </a:solidFill>
              </a:rPr>
              <a:t>M.	</a:t>
            </a:r>
            <a:r>
              <a:rPr lang="fr-FR" b="1" dirty="0" err="1">
                <a:solidFill>
                  <a:schemeClr val="tx1"/>
                </a:solidFill>
              </a:rPr>
              <a:t>KöNIG</a:t>
            </a:r>
            <a:r>
              <a:rPr lang="fr-FR" b="1" dirty="0">
                <a:solidFill>
                  <a:schemeClr val="tx1"/>
                </a:solidFill>
              </a:rPr>
              <a:t>	Lothar</a:t>
            </a:r>
            <a:br>
              <a:rPr lang="fr-FR" b="1" dirty="0">
                <a:solidFill>
                  <a:schemeClr val="tx1"/>
                </a:solidFill>
              </a:rPr>
            </a:br>
            <a:r>
              <a:rPr lang="fr-FR" b="1" dirty="0">
                <a:solidFill>
                  <a:schemeClr val="tx1"/>
                </a:solidFill>
              </a:rPr>
              <a:t>Mme DEMAY	Martine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48000" cy="15240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998FE0-D4C4-D340-B415-8ADD811421CF}"/>
              </a:ext>
            </a:extLst>
          </p:cNvPr>
          <p:cNvSpPr/>
          <p:nvPr/>
        </p:nvSpPr>
        <p:spPr>
          <a:xfrm>
            <a:off x="0" y="9384677"/>
            <a:ext cx="13001409" cy="41709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IESF – Alsace (ARISAL) – AG 25.05.2024</a:t>
            </a:r>
          </a:p>
        </p:txBody>
      </p:sp>
      <p:sp>
        <p:nvSpPr>
          <p:cNvPr id="4" name="Sylvain Lecler">
            <a:extLst>
              <a:ext uri="{FF2B5EF4-FFF2-40B4-BE49-F238E27FC236}">
                <a16:creationId xmlns:a16="http://schemas.microsoft.com/office/drawing/2014/main" id="{9E46D620-03D4-187E-BF4C-712B84CA8965}"/>
              </a:ext>
            </a:extLst>
          </p:cNvPr>
          <p:cNvSpPr txBox="1">
            <a:spLocks/>
          </p:cNvSpPr>
          <p:nvPr/>
        </p:nvSpPr>
        <p:spPr>
          <a:xfrm>
            <a:off x="7128932" y="1935480"/>
            <a:ext cx="5875868" cy="6903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844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650230" indent="0" algn="ctr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56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300460" indent="0" algn="ctr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276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950690" indent="0" algn="ctr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991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600919" indent="0" algn="ctr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991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3251149" indent="0" algn="ctr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991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3901379" indent="0" algn="ctr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991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4551609" indent="0" algn="ctr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991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5201839" indent="0" algn="ctr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991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chemeClr val="tx1"/>
                </a:solidFill>
              </a:rPr>
              <a:t>Retours : </a:t>
            </a:r>
          </a:p>
          <a:p>
            <a:r>
              <a:rPr lang="fr-FR" b="1" dirty="0">
                <a:solidFill>
                  <a:schemeClr val="tx1"/>
                </a:solidFill>
              </a:rPr>
              <a:t>M. TACAIL 	Yannick (2022)</a:t>
            </a:r>
          </a:p>
          <a:p>
            <a:r>
              <a:rPr lang="fr-FR" b="1" dirty="0">
                <a:solidFill>
                  <a:schemeClr val="tx1"/>
                </a:solidFill>
              </a:rPr>
              <a:t>M.	JEANNOT Philippe (2016)</a:t>
            </a:r>
          </a:p>
          <a:p>
            <a:r>
              <a:rPr lang="fr-FR" b="1" dirty="0">
                <a:solidFill>
                  <a:schemeClr val="tx1"/>
                </a:solidFill>
              </a:rPr>
              <a:t>M.	MUTSCHLER Jean-Claude (2018)</a:t>
            </a:r>
          </a:p>
          <a:p>
            <a:r>
              <a:rPr lang="fr-FR" b="1" dirty="0">
                <a:solidFill>
                  <a:schemeClr val="tx1"/>
                </a:solidFill>
              </a:rPr>
              <a:t>M.	NASS Marc (2016)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8C7D907-56ED-781D-9E7D-2975E3B6875D}"/>
              </a:ext>
            </a:extLst>
          </p:cNvPr>
          <p:cNvSpPr txBox="1"/>
          <p:nvPr/>
        </p:nvSpPr>
        <p:spPr>
          <a:xfrm>
            <a:off x="7533320" y="6993336"/>
            <a:ext cx="506709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/>
              <a:t>Démissions / décès : 3, </a:t>
            </a:r>
          </a:p>
          <a:p>
            <a:r>
              <a:rPr lang="fr-FR" sz="3200" b="1" dirty="0"/>
              <a:t>retard 2023 : 12</a:t>
            </a:r>
          </a:p>
        </p:txBody>
      </p:sp>
    </p:spTree>
    <p:extLst>
      <p:ext uri="{BB962C8B-B14F-4D97-AF65-F5344CB8AC3E}">
        <p14:creationId xmlns:p14="http://schemas.microsoft.com/office/powerpoint/2010/main" val="39463744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apport financier"/>
          <p:cNvSpPr>
            <a:spLocks noGrp="1"/>
          </p:cNvSpPr>
          <p:nvPr>
            <p:ph type="ctrTitle"/>
          </p:nvPr>
        </p:nvSpPr>
        <p:spPr>
          <a:xfrm>
            <a:off x="3792220" y="98562"/>
            <a:ext cx="11054080" cy="1518480"/>
          </a:xfrm>
          <a:prstGeom prst="rect">
            <a:avLst/>
          </a:prstGeom>
        </p:spPr>
        <p:txBody>
          <a:bodyPr/>
          <a:lstStyle/>
          <a:p>
            <a:r>
              <a:rPr lang="fr-FR" b="1" dirty="0"/>
              <a:t>Groupements</a:t>
            </a:r>
            <a:endParaRPr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48000" cy="15240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0" y="1891666"/>
            <a:ext cx="9883984" cy="5640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413" dirty="0"/>
              <a:t>ENSAM (67)   </a:t>
            </a:r>
            <a:r>
              <a:rPr lang="fr-FR" sz="3413" dirty="0">
                <a:solidFill>
                  <a:srgbClr val="FF0000"/>
                </a:solidFill>
              </a:rPr>
              <a:t>pas en 2023 (?)</a:t>
            </a:r>
          </a:p>
          <a:p>
            <a:r>
              <a:rPr lang="fr-FR" sz="3413" dirty="0"/>
              <a:t>Ecoles des Mines – (</a:t>
            </a:r>
            <a:r>
              <a:rPr lang="fr-FR" sz="3413" dirty="0" err="1"/>
              <a:t>Intermines</a:t>
            </a:r>
            <a:r>
              <a:rPr lang="fr-FR" sz="3413" dirty="0"/>
              <a:t> Alsace)</a:t>
            </a:r>
          </a:p>
          <a:p>
            <a:r>
              <a:rPr lang="fr-FR" sz="3200" dirty="0" err="1"/>
              <a:t>ENSCMu</a:t>
            </a:r>
            <a:r>
              <a:rPr lang="fr-FR" sz="3200" dirty="0"/>
              <a:t> (Chimie Mulhouse)</a:t>
            </a:r>
          </a:p>
          <a:p>
            <a:r>
              <a:rPr lang="fr-FR" sz="3413" dirty="0"/>
              <a:t>CNAM (UNICNAM)</a:t>
            </a:r>
            <a:endParaRPr lang="fr-FR" sz="3413" i="1" dirty="0"/>
          </a:p>
          <a:p>
            <a:endParaRPr lang="fr-FR" sz="3413" i="1" dirty="0"/>
          </a:p>
          <a:p>
            <a:r>
              <a:rPr lang="fr-FR" sz="3200" i="1" dirty="0"/>
              <a:t>Dernière cotisation 2020 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3200" i="1" dirty="0"/>
              <a:t>IPF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3200" i="1" dirty="0"/>
              <a:t>Télécom Physique Strasbourg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3200" i="1" dirty="0"/>
              <a:t>ECAM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fr-FR" sz="3200" i="1" dirty="0"/>
              <a:t>ICAM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3200" i="1" dirty="0" err="1"/>
              <a:t>Centrale-Supélec</a:t>
            </a:r>
            <a:endParaRPr lang="fr-FR" sz="3200" i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6BBD80-1129-8545-9727-740601A2C2AA}"/>
              </a:ext>
            </a:extLst>
          </p:cNvPr>
          <p:cNvSpPr/>
          <p:nvPr/>
        </p:nvSpPr>
        <p:spPr>
          <a:xfrm>
            <a:off x="0" y="9384677"/>
            <a:ext cx="13001409" cy="41709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IESF – Alsace (ARISAL) – AG 25.05.2024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2B45AC-6C11-42ED-810C-E34F654B7724}"/>
              </a:ext>
            </a:extLst>
          </p:cNvPr>
          <p:cNvSpPr/>
          <p:nvPr/>
        </p:nvSpPr>
        <p:spPr>
          <a:xfrm>
            <a:off x="811104" y="8334830"/>
            <a:ext cx="11379199" cy="114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413" dirty="0"/>
              <a:t>Invitation des présidents de groupements aux CA( à partir de 2024)</a:t>
            </a:r>
          </a:p>
        </p:txBody>
      </p:sp>
    </p:spTree>
    <p:extLst>
      <p:ext uri="{BB962C8B-B14F-4D97-AF65-F5344CB8AC3E}">
        <p14:creationId xmlns:p14="http://schemas.microsoft.com/office/powerpoint/2010/main" val="21992149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apport…"/>
          <p:cNvSpPr>
            <a:spLocks noGrp="1"/>
          </p:cNvSpPr>
          <p:nvPr>
            <p:ph type="ctrTitle"/>
          </p:nvPr>
        </p:nvSpPr>
        <p:spPr>
          <a:xfrm>
            <a:off x="589281" y="2815449"/>
            <a:ext cx="11948160" cy="3395698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514068">
              <a:defRPr sz="7040"/>
            </a:pPr>
            <a:r>
              <a:rPr b="1" dirty="0"/>
              <a:t>Rapport </a:t>
            </a:r>
          </a:p>
          <a:p>
            <a:pPr defTabSz="514068">
              <a:defRPr sz="7040"/>
            </a:pPr>
            <a:r>
              <a:rPr b="1" dirty="0"/>
              <a:t>des </a:t>
            </a:r>
          </a:p>
          <a:p>
            <a:pPr defTabSz="514068">
              <a:defRPr sz="7040"/>
            </a:pPr>
            <a:r>
              <a:rPr b="1" dirty="0" err="1"/>
              <a:t>Réviseurs</a:t>
            </a:r>
            <a:r>
              <a:rPr b="1" dirty="0"/>
              <a:t> aux </a:t>
            </a:r>
            <a:r>
              <a:rPr b="1" dirty="0" err="1"/>
              <a:t>Comptes</a:t>
            </a:r>
            <a:endParaRPr b="1" dirty="0"/>
          </a:p>
        </p:txBody>
      </p:sp>
      <p:sp>
        <p:nvSpPr>
          <p:cNvPr id="135" name="Commissaires aux comptes"/>
          <p:cNvSpPr>
            <a:spLocks noGrp="1"/>
          </p:cNvSpPr>
          <p:nvPr>
            <p:ph type="subTitle" sz="quarter" idx="1"/>
          </p:nvPr>
        </p:nvSpPr>
        <p:spPr>
          <a:xfrm>
            <a:off x="1625600" y="6342098"/>
            <a:ext cx="9753600" cy="2354862"/>
          </a:xfrm>
          <a:prstGeom prst="rect">
            <a:avLst/>
          </a:prstGeom>
        </p:spPr>
        <p:txBody>
          <a:bodyPr/>
          <a:lstStyle/>
          <a:p>
            <a:r>
              <a:rPr b="1" dirty="0" err="1">
                <a:solidFill>
                  <a:schemeClr val="tx1"/>
                </a:solidFill>
              </a:rPr>
              <a:t>Commissaires</a:t>
            </a:r>
            <a:r>
              <a:rPr b="1" dirty="0">
                <a:solidFill>
                  <a:schemeClr val="tx1"/>
                </a:solidFill>
              </a:rPr>
              <a:t> aux </a:t>
            </a:r>
            <a:r>
              <a:rPr b="1" dirty="0" err="1">
                <a:solidFill>
                  <a:schemeClr val="tx1"/>
                </a:solidFill>
              </a:rPr>
              <a:t>comptes</a:t>
            </a:r>
            <a:r>
              <a:rPr lang="fr-FR" b="1" dirty="0">
                <a:solidFill>
                  <a:schemeClr val="tx1"/>
                </a:solidFill>
              </a:rPr>
              <a:t> :</a:t>
            </a:r>
            <a:br>
              <a:rPr lang="fr-FR" b="1" dirty="0">
                <a:solidFill>
                  <a:schemeClr val="tx1"/>
                </a:solidFill>
              </a:rPr>
            </a:br>
            <a:r>
              <a:rPr lang="fr-FR" dirty="0">
                <a:solidFill>
                  <a:schemeClr val="tx1"/>
                </a:solidFill>
              </a:rPr>
              <a:t>Maurice </a:t>
            </a:r>
            <a:r>
              <a:rPr lang="fr-FR" dirty="0" err="1">
                <a:solidFill>
                  <a:schemeClr val="tx1"/>
                </a:solidFill>
              </a:rPr>
              <a:t>FRACASSi</a:t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dirty="0">
                <a:solidFill>
                  <a:schemeClr val="tx1"/>
                </a:solidFill>
              </a:rPr>
              <a:t>Martine DEMAY</a:t>
            </a:r>
            <a:endParaRPr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361" y="548640"/>
            <a:ext cx="3048000" cy="15240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5430AEC-DB4E-8F4C-8A76-19B783A8157C}"/>
              </a:ext>
            </a:extLst>
          </p:cNvPr>
          <p:cNvSpPr/>
          <p:nvPr/>
        </p:nvSpPr>
        <p:spPr>
          <a:xfrm>
            <a:off x="0" y="9384677"/>
            <a:ext cx="13001409" cy="41709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IESF – Alsace (ARISAL) – AG 25.05.2024</a:t>
            </a:r>
          </a:p>
        </p:txBody>
      </p:sp>
    </p:spTree>
    <p:extLst>
      <p:ext uri="{BB962C8B-B14F-4D97-AF65-F5344CB8AC3E}">
        <p14:creationId xmlns:p14="http://schemas.microsoft.com/office/powerpoint/2010/main" val="32566308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apport…"/>
          <p:cNvSpPr>
            <a:spLocks noGrp="1"/>
          </p:cNvSpPr>
          <p:nvPr>
            <p:ph type="ctrTitle"/>
          </p:nvPr>
        </p:nvSpPr>
        <p:spPr>
          <a:xfrm>
            <a:off x="975361" y="2521938"/>
            <a:ext cx="11948160" cy="2354862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514068">
              <a:defRPr sz="7040"/>
            </a:pPr>
            <a:r>
              <a:rPr lang="fr-FR" b="1" dirty="0"/>
              <a:t>Renouvellement des</a:t>
            </a:r>
            <a:endParaRPr b="1" dirty="0"/>
          </a:p>
          <a:p>
            <a:pPr defTabSz="514068">
              <a:defRPr sz="7040"/>
            </a:pPr>
            <a:r>
              <a:rPr b="1" dirty="0" err="1"/>
              <a:t>Réviseurs</a:t>
            </a:r>
            <a:r>
              <a:rPr b="1" dirty="0"/>
              <a:t> aux </a:t>
            </a:r>
            <a:r>
              <a:rPr b="1" dirty="0" err="1"/>
              <a:t>Comptes</a:t>
            </a:r>
            <a:endParaRPr b="1" dirty="0"/>
          </a:p>
        </p:txBody>
      </p:sp>
      <p:sp>
        <p:nvSpPr>
          <p:cNvPr id="135" name="Commissaires aux comptes"/>
          <p:cNvSpPr>
            <a:spLocks noGrp="1"/>
          </p:cNvSpPr>
          <p:nvPr>
            <p:ph type="subTitle" sz="quarter" idx="1"/>
          </p:nvPr>
        </p:nvSpPr>
        <p:spPr>
          <a:xfrm>
            <a:off x="1625600" y="6342098"/>
            <a:ext cx="9753600" cy="2354862"/>
          </a:xfrm>
          <a:prstGeom prst="rect">
            <a:avLst/>
          </a:prstGeom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Proposition : réviseurs</a:t>
            </a:r>
            <a:r>
              <a:rPr b="1" dirty="0">
                <a:solidFill>
                  <a:schemeClr val="tx1"/>
                </a:solidFill>
              </a:rPr>
              <a:t> aux </a:t>
            </a:r>
            <a:r>
              <a:rPr b="1" dirty="0" err="1">
                <a:solidFill>
                  <a:schemeClr val="tx1"/>
                </a:solidFill>
              </a:rPr>
              <a:t>comptes</a:t>
            </a:r>
            <a:br>
              <a:rPr lang="fr-FR" b="1" dirty="0">
                <a:solidFill>
                  <a:schemeClr val="tx1"/>
                </a:solidFill>
              </a:rPr>
            </a:br>
            <a:r>
              <a:rPr lang="fr-FR" dirty="0">
                <a:solidFill>
                  <a:schemeClr val="tx1"/>
                </a:solidFill>
              </a:rPr>
              <a:t>Maurice </a:t>
            </a:r>
            <a:r>
              <a:rPr lang="fr-FR" dirty="0" err="1">
                <a:solidFill>
                  <a:schemeClr val="tx1"/>
                </a:solidFill>
              </a:rPr>
              <a:t>FRACASSi</a:t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dirty="0">
                <a:solidFill>
                  <a:schemeClr val="tx1"/>
                </a:solidFill>
              </a:rPr>
              <a:t>Martine DEMAY</a:t>
            </a:r>
            <a:br>
              <a:rPr lang="fr-FR" dirty="0"/>
            </a:br>
            <a:endParaRPr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361" y="548640"/>
            <a:ext cx="3048000" cy="15240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74FD1D-0E9B-6745-9D97-8E52D176EE00}"/>
              </a:ext>
            </a:extLst>
          </p:cNvPr>
          <p:cNvSpPr/>
          <p:nvPr/>
        </p:nvSpPr>
        <p:spPr>
          <a:xfrm>
            <a:off x="0" y="9384677"/>
            <a:ext cx="13001409" cy="41709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IESF – Alsace (ARISAL) – AG 25.05.2024</a:t>
            </a:r>
          </a:p>
        </p:txBody>
      </p:sp>
    </p:spTree>
    <p:extLst>
      <p:ext uri="{BB962C8B-B14F-4D97-AF65-F5344CB8AC3E}">
        <p14:creationId xmlns:p14="http://schemas.microsoft.com/office/powerpoint/2010/main" val="7689236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688977-317D-9541-A9C5-E5ED1FCFE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625" y="3332172"/>
            <a:ext cx="4083549" cy="2271991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Programme d’activités 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8286379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7">
            <a:extLst>
              <a:ext uri="{FF2B5EF4-FFF2-40B4-BE49-F238E27FC236}">
                <a16:creationId xmlns:a16="http://schemas.microsoft.com/office/drawing/2014/main" id="{D390669B-15B4-91EA-6714-E59EC662964E}"/>
              </a:ext>
            </a:extLst>
          </p:cNvPr>
          <p:cNvSpPr txBox="1"/>
          <p:nvPr/>
        </p:nvSpPr>
        <p:spPr>
          <a:xfrm>
            <a:off x="551543" y="944250"/>
            <a:ext cx="12722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dirty="0"/>
              <a:t>. 2 évènements JNI labellisés Mulhouse - Strasbourg</a:t>
            </a:r>
          </a:p>
        </p:txBody>
      </p:sp>
      <p:pic>
        <p:nvPicPr>
          <p:cNvPr id="3" name="Image 2" descr="Une image contenant texte, capture d’écran, Visage humain, personne&#10;&#10;Description générée automatiquement">
            <a:extLst>
              <a:ext uri="{FF2B5EF4-FFF2-40B4-BE49-F238E27FC236}">
                <a16:creationId xmlns:a16="http://schemas.microsoft.com/office/drawing/2014/main" id="{AE483432-290A-B50F-97FF-060C51A623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960" y="2841439"/>
            <a:ext cx="10607040" cy="599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89668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75" name="Straight Connector 6174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776546" y="12041"/>
            <a:ext cx="4064000" cy="541866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77" name="Straight Connector 6176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15381" y="130197"/>
            <a:ext cx="6486032" cy="86480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79" name="Straight Connector 6178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718213" y="325120"/>
            <a:ext cx="5283200" cy="704426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81" name="Straight Connector 6180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24892" y="45906"/>
            <a:ext cx="5176522" cy="690202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83" name="Straight Connector 6182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68454" y="866988"/>
            <a:ext cx="4632959" cy="617727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6185" name="Rectangle 6184">
            <a:extLst>
              <a:ext uri="{FF2B5EF4-FFF2-40B4-BE49-F238E27FC236}">
                <a16:creationId xmlns:a16="http://schemas.microsoft.com/office/drawing/2014/main" id="{D067A139-86EB-480F-AE6B-AF8092F21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975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EF6A1A7-BE67-6384-3793-AC4A24214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398" y="894033"/>
            <a:ext cx="5769188" cy="43078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4800"/>
              <a:t>Repas</a:t>
            </a:r>
            <a:r>
              <a:rPr lang="en-US" sz="4800" dirty="0"/>
              <a:t> convivial  : 3 </a:t>
            </a:r>
            <a:r>
              <a:rPr lang="en-US" sz="4800"/>
              <a:t>mai</a:t>
            </a:r>
            <a:r>
              <a:rPr lang="en-US" sz="4800" dirty="0"/>
              <a:t> 2024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A193C9-CB41-37D2-795F-11D822346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02398" y="5466834"/>
            <a:ext cx="4548295" cy="22254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defTabSz="457200">
              <a:spcAft>
                <a:spcPts val="600"/>
              </a:spcAft>
              <a:buNone/>
            </a:pPr>
            <a:r>
              <a:rPr lang="en-US" sz="2100"/>
              <a:t>Strissel Strasbourg</a:t>
            </a:r>
          </a:p>
        </p:txBody>
      </p:sp>
      <p:sp>
        <p:nvSpPr>
          <p:cNvPr id="6187" name="Snip Diagonal Corner Rectangle 6">
            <a:extLst>
              <a:ext uri="{FF2B5EF4-FFF2-40B4-BE49-F238E27FC236}">
                <a16:creationId xmlns:a16="http://schemas.microsoft.com/office/drawing/2014/main" id="{4E252378-AA68-427C-BF69-E4434E447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266" y="882804"/>
            <a:ext cx="5478566" cy="7519059"/>
          </a:xfrm>
          <a:prstGeom prst="snip2DiagRect">
            <a:avLst>
              <a:gd name="adj1" fmla="val 9954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5D99AE5-9923-8683-D7F6-F8460E32BC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850352" y="1118033"/>
            <a:ext cx="5130393" cy="7048601"/>
          </a:xfrm>
          <a:custGeom>
            <a:avLst/>
            <a:gdLst/>
            <a:ahLst/>
            <a:cxnLst/>
            <a:rect l="l" t="t" r="r" b="b"/>
            <a:pathLst>
              <a:path w="4809744" h="4956048">
                <a:moveTo>
                  <a:pt x="478762" y="0"/>
                </a:moveTo>
                <a:lnTo>
                  <a:pt x="4809744" y="0"/>
                </a:lnTo>
                <a:lnTo>
                  <a:pt x="4809744" y="4477286"/>
                </a:lnTo>
                <a:lnTo>
                  <a:pt x="4330982" y="4956048"/>
                </a:lnTo>
                <a:lnTo>
                  <a:pt x="0" y="4956048"/>
                </a:lnTo>
                <a:lnTo>
                  <a:pt x="0" y="47876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89" name="Group 6188">
            <a:extLst>
              <a:ext uri="{FF2B5EF4-FFF2-40B4-BE49-F238E27FC236}">
                <a16:creationId xmlns:a16="http://schemas.microsoft.com/office/drawing/2014/main" id="{65E8C853-59EA-4FCB-BB4E-1B0AEEA40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20763" y="4214520"/>
            <a:ext cx="3180648" cy="4563724"/>
            <a:chOff x="9206969" y="2963333"/>
            <a:chExt cx="2981858" cy="3208867"/>
          </a:xfrm>
        </p:grpSpPr>
        <p:cxnSp>
          <p:nvCxnSpPr>
            <p:cNvPr id="6190" name="Straight Connector 6189">
              <a:extLst>
                <a:ext uri="{FF2B5EF4-FFF2-40B4-BE49-F238E27FC236}">
                  <a16:creationId xmlns:a16="http://schemas.microsoft.com/office/drawing/2014/main" id="{C58D8A51-1FB2-4FA0-A860-D57179B52A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91" name="Straight Connector 6190">
              <a:extLst>
                <a:ext uri="{FF2B5EF4-FFF2-40B4-BE49-F238E27FC236}">
                  <a16:creationId xmlns:a16="http://schemas.microsoft.com/office/drawing/2014/main" id="{75C2F33D-5361-48D8-899D-50A713699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92" name="Straight Connector 6191">
              <a:extLst>
                <a:ext uri="{FF2B5EF4-FFF2-40B4-BE49-F238E27FC236}">
                  <a16:creationId xmlns:a16="http://schemas.microsoft.com/office/drawing/2014/main" id="{30608EC6-04A0-4D53-B4C8-57F06AF14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93" name="Straight Connector 6192">
              <a:extLst>
                <a:ext uri="{FF2B5EF4-FFF2-40B4-BE49-F238E27FC236}">
                  <a16:creationId xmlns:a16="http://schemas.microsoft.com/office/drawing/2014/main" id="{C9C42FEC-C8F1-465B-900B-C7F552326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94" name="Straight Connector 6193">
              <a:extLst>
                <a:ext uri="{FF2B5EF4-FFF2-40B4-BE49-F238E27FC236}">
                  <a16:creationId xmlns:a16="http://schemas.microsoft.com/office/drawing/2014/main" id="{84CDCA4C-0922-4330-AF15-394E8C6D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9735372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>
            <a:extLst>
              <a:ext uri="{FF2B5EF4-FFF2-40B4-BE49-F238E27FC236}">
                <a16:creationId xmlns:a16="http://schemas.microsoft.com/office/drawing/2014/main" id="{8F1EF17D-1B70-428C-8A8A-A2C5B390E1E9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20763" y="4214520"/>
            <a:ext cx="3180648" cy="4563724"/>
            <a:chOff x="9206969" y="2963333"/>
            <a:chExt cx="2981858" cy="3208867"/>
          </a:xfrm>
        </p:grpSpPr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59" name="Rectangle 158">
            <a:extLst>
              <a:ext uri="{FF2B5EF4-FFF2-40B4-BE49-F238E27FC236}">
                <a16:creationId xmlns:a16="http://schemas.microsoft.com/office/drawing/2014/main" id="{BADDD09E-8094-4188-9090-C1C7840FE71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975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D8025A22-9C86-4108-A289-BD5650A8EAEA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20763" y="4214520"/>
            <a:ext cx="3180648" cy="4563724"/>
            <a:chOff x="9206969" y="2963333"/>
            <a:chExt cx="2981858" cy="3208867"/>
          </a:xfrm>
        </p:grpSpPr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59A3623F-EF59-4F0B-9030-79CB7F9950E2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9EBD0F53-A43D-414A-8653-E9F1D3610349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908661C0-6128-4F64-8EDF-2D73D5F47644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C8AFEF08-AFBA-4125-B170-D3EB3E11DB64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AA0E13BF-B4CA-4B20-A5DD-50ABBAEC7BBE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8" name="Snip Diagonal Corner Rectangle 24">
            <a:extLst>
              <a:ext uri="{FF2B5EF4-FFF2-40B4-BE49-F238E27FC236}">
                <a16:creationId xmlns:a16="http://schemas.microsoft.com/office/drawing/2014/main" id="{C58F6CE0-025D-40A5-AEF1-00954E3F986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266" y="882804"/>
            <a:ext cx="5478566" cy="7519059"/>
          </a:xfrm>
          <a:prstGeom prst="snip2DiagRect">
            <a:avLst>
              <a:gd name="adj1" fmla="val 9954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FC30AB2-1C2A-4DC5-AC81-ACF428108C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850352" y="1118033"/>
            <a:ext cx="5130393" cy="7048601"/>
          </a:xfrm>
          <a:custGeom>
            <a:avLst/>
            <a:gdLst>
              <a:gd name="connsiteX0" fmla="*/ 478762 w 4809744"/>
              <a:gd name="connsiteY0" fmla="*/ 0 h 4956048"/>
              <a:gd name="connsiteX1" fmla="*/ 4809744 w 4809744"/>
              <a:gd name="connsiteY1" fmla="*/ 0 h 4956048"/>
              <a:gd name="connsiteX2" fmla="*/ 4809744 w 4809744"/>
              <a:gd name="connsiteY2" fmla="*/ 4477286 h 4956048"/>
              <a:gd name="connsiteX3" fmla="*/ 4330982 w 4809744"/>
              <a:gd name="connsiteY3" fmla="*/ 4956048 h 4956048"/>
              <a:gd name="connsiteX4" fmla="*/ 0 w 4809744"/>
              <a:gd name="connsiteY4" fmla="*/ 4956048 h 4956048"/>
              <a:gd name="connsiteX5" fmla="*/ 0 w 4809744"/>
              <a:gd name="connsiteY5" fmla="*/ 478762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9744" h="4956048">
                <a:moveTo>
                  <a:pt x="478762" y="0"/>
                </a:moveTo>
                <a:lnTo>
                  <a:pt x="4809744" y="0"/>
                </a:lnTo>
                <a:lnTo>
                  <a:pt x="4809744" y="4477286"/>
                </a:lnTo>
                <a:lnTo>
                  <a:pt x="4330982" y="4956048"/>
                </a:lnTo>
                <a:lnTo>
                  <a:pt x="0" y="4956048"/>
                </a:lnTo>
                <a:lnTo>
                  <a:pt x="0" y="478762"/>
                </a:lnTo>
                <a:close/>
              </a:path>
            </a:pathLst>
          </a:custGeom>
        </p:spPr>
      </p:pic>
      <p:sp>
        <p:nvSpPr>
          <p:cNvPr id="125" name="Rapport moral pour l’exercice 2016"/>
          <p:cNvSpPr>
            <a:spLocks noGrp="1"/>
          </p:cNvSpPr>
          <p:nvPr>
            <p:ph type="title"/>
          </p:nvPr>
        </p:nvSpPr>
        <p:spPr>
          <a:xfrm>
            <a:off x="6485264" y="2486570"/>
            <a:ext cx="5838813" cy="2143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490727">
              <a:defRPr sz="6719"/>
            </a:lvl1pPr>
          </a:lstStyle>
          <a:p>
            <a:pPr defTabSz="457200"/>
            <a:r>
              <a:rPr lang="en-US" sz="4000" dirty="0"/>
              <a:t>Rapport moral pour </a:t>
            </a:r>
            <a:r>
              <a:rPr lang="en-US" sz="4000" dirty="0" err="1"/>
              <a:t>l’exercice</a:t>
            </a:r>
            <a:r>
              <a:rPr lang="en-US" sz="4000" dirty="0"/>
              <a:t> 2023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8DBC5D0-3941-4BFD-8BF4-59BA5D5ECE37}"/>
              </a:ext>
            </a:extLst>
          </p:cNvPr>
          <p:cNvSpPr/>
          <p:nvPr/>
        </p:nvSpPr>
        <p:spPr>
          <a:xfrm>
            <a:off x="0" y="9384677"/>
            <a:ext cx="13001409" cy="41709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IESF – Alsace (ARISAL) – AG 25.05.2024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60DA82-E6CA-5921-322D-6672C120B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1D0D84A-2C6A-18E5-A70F-B6864E854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022" y="0"/>
            <a:ext cx="11402758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57167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2" name="Group 3081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20763" y="4214520"/>
            <a:ext cx="3180648" cy="4563724"/>
            <a:chOff x="9206969" y="2963333"/>
            <a:chExt cx="2981858" cy="3208867"/>
          </a:xfrm>
        </p:grpSpPr>
        <p:cxnSp>
          <p:nvCxnSpPr>
            <p:cNvPr id="3083" name="Straight Connector 3082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4" name="Straight Connector 3083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5" name="Straight Connector 3084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6" name="Straight Connector 3085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7" name="Straight Connector 3086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3089" name="Rectangle 3088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975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1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856" y="882804"/>
            <a:ext cx="7013862" cy="7519059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7" name="Picture 5" descr="L''anneau du Rhin à vélo - 8 jours | Espace Randonnée">
            <a:extLst>
              <a:ext uri="{FF2B5EF4-FFF2-40B4-BE49-F238E27FC236}">
                <a16:creationId xmlns:a16="http://schemas.microsoft.com/office/drawing/2014/main" id="{232575BE-3209-FC3B-1E2C-C141A5A36D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7" r="-1" b="-1"/>
          <a:stretch/>
        </p:blipFill>
        <p:spPr bwMode="auto">
          <a:xfrm>
            <a:off x="829932" y="1118033"/>
            <a:ext cx="6661709" cy="7048601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DBC8B2-5172-13C1-F240-FE303C957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34890" y="1611086"/>
            <a:ext cx="4316054" cy="53473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</a:rPr>
              <a:t>ARISAL – VDI : Randonnée </a:t>
            </a:r>
            <a:r>
              <a:rPr lang="en-US" sz="3200" dirty="0" err="1">
                <a:solidFill>
                  <a:schemeClr val="tx1"/>
                </a:solidFill>
              </a:rPr>
              <a:t>estivale</a:t>
            </a:r>
            <a:r>
              <a:rPr lang="en-US" sz="3200" dirty="0">
                <a:solidFill>
                  <a:schemeClr val="tx1"/>
                </a:solidFill>
              </a:rPr>
              <a:t> le long du vieux Rhin, </a:t>
            </a:r>
            <a:r>
              <a:rPr lang="en-US" sz="3200" dirty="0" err="1">
                <a:solidFill>
                  <a:schemeClr val="tx1"/>
                </a:solidFill>
              </a:rPr>
              <a:t>côté</a:t>
            </a:r>
            <a:r>
              <a:rPr lang="en-US" sz="3200" dirty="0">
                <a:solidFill>
                  <a:schemeClr val="tx1"/>
                </a:solidFill>
              </a:rPr>
              <a:t> allemande</a:t>
            </a:r>
          </a:p>
          <a:p>
            <a:pPr defTabSz="457200">
              <a:spcAft>
                <a:spcPts val="600"/>
              </a:spcAft>
            </a:pPr>
            <a:endParaRPr lang="en-US" sz="3200" dirty="0">
              <a:solidFill>
                <a:schemeClr val="tx1"/>
              </a:solidFill>
            </a:endParaRPr>
          </a:p>
          <a:p>
            <a:pPr defTabSz="4572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</a:rPr>
              <a:t>20 </a:t>
            </a:r>
            <a:r>
              <a:rPr lang="en-US" sz="3200" dirty="0" err="1">
                <a:solidFill>
                  <a:schemeClr val="tx1"/>
                </a:solidFill>
              </a:rPr>
              <a:t>juillet</a:t>
            </a:r>
            <a:r>
              <a:rPr lang="en-US" sz="3200" dirty="0">
                <a:solidFill>
                  <a:schemeClr val="tx1"/>
                </a:solidFill>
              </a:rPr>
              <a:t> 2024 (10h - 15h )</a:t>
            </a:r>
          </a:p>
        </p:txBody>
      </p:sp>
      <p:grpSp>
        <p:nvGrpSpPr>
          <p:cNvPr id="3093" name="Group 3092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20763" y="4214520"/>
            <a:ext cx="3180648" cy="4563724"/>
            <a:chOff x="9206969" y="2963333"/>
            <a:chExt cx="2981858" cy="3208867"/>
          </a:xfrm>
        </p:grpSpPr>
        <p:cxnSp>
          <p:nvCxnSpPr>
            <p:cNvPr id="3094" name="Straight Connector 3093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5" name="Straight Connector 3094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6" name="Straight Connector 3095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7" name="Straight Connector 3096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8" name="Straight Connector 3097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34026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Budget prévisionnel 2017"/>
          <p:cNvSpPr>
            <a:spLocks noGrp="1"/>
          </p:cNvSpPr>
          <p:nvPr>
            <p:ph type="ctrTitle"/>
          </p:nvPr>
        </p:nvSpPr>
        <p:spPr>
          <a:xfrm>
            <a:off x="975360" y="2307450"/>
            <a:ext cx="11054080" cy="3395698"/>
          </a:xfrm>
          <a:prstGeom prst="rect">
            <a:avLst/>
          </a:prstGeom>
        </p:spPr>
        <p:txBody>
          <a:bodyPr/>
          <a:lstStyle/>
          <a:p>
            <a:r>
              <a:rPr b="1" dirty="0"/>
              <a:t>Budget </a:t>
            </a:r>
            <a:r>
              <a:rPr b="1" dirty="0" err="1"/>
              <a:t>prévisionnel</a:t>
            </a:r>
            <a:r>
              <a:rPr b="1" dirty="0"/>
              <a:t> </a:t>
            </a:r>
            <a:r>
              <a:rPr lang="fr-FR" b="1" dirty="0"/>
              <a:t>2024</a:t>
            </a:r>
            <a:endParaRPr b="1" dirty="0"/>
          </a:p>
        </p:txBody>
      </p:sp>
      <p:sp>
        <p:nvSpPr>
          <p:cNvPr id="138" name="Sylvain Lecler"/>
          <p:cNvSpPr>
            <a:spLocks noGrp="1"/>
          </p:cNvSpPr>
          <p:nvPr>
            <p:ph type="subTitle" sz="quarter" idx="1"/>
          </p:nvPr>
        </p:nvSpPr>
        <p:spPr>
          <a:xfrm>
            <a:off x="1625600" y="6281139"/>
            <a:ext cx="9753600" cy="2354862"/>
          </a:xfrm>
          <a:prstGeom prst="rect">
            <a:avLst/>
          </a:prstGeom>
        </p:spPr>
        <p:txBody>
          <a:bodyPr/>
          <a:lstStyle/>
          <a:p>
            <a:r>
              <a:rPr lang="fr-FR" b="1" dirty="0"/>
              <a:t>Présidente : </a:t>
            </a:r>
            <a:r>
              <a:rPr lang="fr-FR" dirty="0"/>
              <a:t>Céline Poloce</a:t>
            </a:r>
          </a:p>
          <a:p>
            <a:r>
              <a:rPr lang="fr-FR" b="1" dirty="0"/>
              <a:t>Trésorier : </a:t>
            </a:r>
            <a:r>
              <a:rPr dirty="0"/>
              <a:t>Sylvain Lecler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361" y="548640"/>
            <a:ext cx="3048000" cy="15240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BB3871-D5F5-F74D-B697-B1A55FFDB142}"/>
              </a:ext>
            </a:extLst>
          </p:cNvPr>
          <p:cNvSpPr/>
          <p:nvPr/>
        </p:nvSpPr>
        <p:spPr>
          <a:xfrm>
            <a:off x="0" y="9384677"/>
            <a:ext cx="13001409" cy="41709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IESF – Alsace (ARISAL) – AG 25.05.2024</a:t>
            </a:r>
          </a:p>
        </p:txBody>
      </p:sp>
    </p:spTree>
    <p:extLst>
      <p:ext uri="{BB962C8B-B14F-4D97-AF65-F5344CB8AC3E}">
        <p14:creationId xmlns:p14="http://schemas.microsoft.com/office/powerpoint/2010/main" val="912927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otisations 2017"/>
          <p:cNvSpPr>
            <a:spLocks noGrp="1"/>
          </p:cNvSpPr>
          <p:nvPr>
            <p:ph type="ctrTitle"/>
          </p:nvPr>
        </p:nvSpPr>
        <p:spPr>
          <a:xfrm>
            <a:off x="4510159" y="955672"/>
            <a:ext cx="8494642" cy="1116969"/>
          </a:xfrm>
          <a:prstGeom prst="rect">
            <a:avLst/>
          </a:prstGeom>
        </p:spPr>
        <p:txBody>
          <a:bodyPr/>
          <a:lstStyle/>
          <a:p>
            <a:r>
              <a:rPr b="1" dirty="0" err="1"/>
              <a:t>Cotisations</a:t>
            </a:r>
            <a:r>
              <a:rPr b="1" dirty="0"/>
              <a:t> </a:t>
            </a:r>
            <a:r>
              <a:rPr lang="fr-FR" b="1" dirty="0"/>
              <a:t>2025</a:t>
            </a:r>
            <a:endParaRPr b="1" dirty="0"/>
          </a:p>
        </p:txBody>
      </p:sp>
      <p:sp>
        <p:nvSpPr>
          <p:cNvPr id="141" name="Corps"/>
          <p:cNvSpPr>
            <a:spLocks noGrp="1"/>
          </p:cNvSpPr>
          <p:nvPr>
            <p:ph type="subTitle" sz="quarter" idx="1"/>
          </p:nvPr>
        </p:nvSpPr>
        <p:spPr>
          <a:xfrm>
            <a:off x="326573" y="2325757"/>
            <a:ext cx="12678228" cy="6757284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algn="l"/>
            <a:r>
              <a:rPr lang="fr-FR" dirty="0">
                <a:solidFill>
                  <a:schemeClr val="tx1"/>
                </a:solidFill>
              </a:rPr>
              <a:t>Membre individuel (ingénieur ou équivalent, en activité ou retraité): 	</a:t>
            </a:r>
            <a:r>
              <a:rPr lang="fr-FR" b="1" dirty="0">
                <a:solidFill>
                  <a:schemeClr val="tx1"/>
                </a:solidFill>
              </a:rPr>
              <a:t>60 €</a:t>
            </a:r>
            <a:br>
              <a:rPr lang="fr-FR" b="1" dirty="0">
                <a:solidFill>
                  <a:schemeClr val="tx1"/>
                </a:solidFill>
              </a:rPr>
            </a:br>
            <a:r>
              <a:rPr lang="fr-FR" dirty="0">
                <a:solidFill>
                  <a:schemeClr val="tx1"/>
                </a:solidFill>
              </a:rPr>
              <a:t>Membre individuel (première année	)								</a:t>
            </a:r>
            <a:r>
              <a:rPr lang="fr-FR" b="1" dirty="0">
                <a:solidFill>
                  <a:schemeClr val="tx1"/>
                </a:solidFill>
              </a:rPr>
              <a:t>30 €</a:t>
            </a:r>
          </a:p>
          <a:p>
            <a:pPr algn="l"/>
            <a:r>
              <a:rPr lang="fr-FR" dirty="0">
                <a:solidFill>
                  <a:schemeClr val="tx1"/>
                </a:solidFill>
              </a:rPr>
              <a:t>Membre junior (étudiant dernière année cycle ingénieur ou M2) 		</a:t>
            </a:r>
            <a:r>
              <a:rPr lang="fr-FR" b="1" dirty="0">
                <a:solidFill>
                  <a:schemeClr val="tx1"/>
                </a:solidFill>
              </a:rPr>
              <a:t>15 €</a:t>
            </a:r>
          </a:p>
          <a:p>
            <a:pPr algn="l"/>
            <a:r>
              <a:rPr lang="fr-FR" dirty="0">
                <a:solidFill>
                  <a:schemeClr val="tx1"/>
                </a:solidFill>
              </a:rPr>
              <a:t>En recherche d’emploi 			</a:t>
            </a:r>
            <a:r>
              <a:rPr lang="fr-FR" b="1" dirty="0">
                <a:solidFill>
                  <a:schemeClr val="tx1"/>
                </a:solidFill>
              </a:rPr>
              <a:t>									15 €</a:t>
            </a:r>
            <a:endParaRPr lang="fr-FR" dirty="0">
              <a:solidFill>
                <a:schemeClr val="tx1"/>
              </a:solidFill>
            </a:endParaRPr>
          </a:p>
          <a:p>
            <a:pPr algn="l"/>
            <a:r>
              <a:rPr lang="fr-FR" dirty="0">
                <a:solidFill>
                  <a:schemeClr val="tx1"/>
                </a:solidFill>
              </a:rPr>
              <a:t>Membre d’honneur (décision de l’AG sur proposition du CA)	      </a:t>
            </a:r>
            <a:r>
              <a:rPr lang="fr-FR" b="1" dirty="0">
                <a:solidFill>
                  <a:schemeClr val="tx1"/>
                </a:solidFill>
              </a:rPr>
              <a:t>exonéré</a:t>
            </a:r>
            <a:endParaRPr lang="fr-FR" dirty="0">
              <a:solidFill>
                <a:schemeClr val="tx1"/>
              </a:solidFill>
            </a:endParaRPr>
          </a:p>
          <a:p>
            <a:pPr algn="l"/>
            <a:r>
              <a:rPr lang="fr-FR" dirty="0">
                <a:solidFill>
                  <a:schemeClr val="tx1"/>
                </a:solidFill>
              </a:rPr>
              <a:t>Groupement : 			           		 </a:t>
            </a:r>
            <a:r>
              <a:rPr lang="fr-FR" b="1" dirty="0">
                <a:solidFill>
                  <a:schemeClr val="tx1"/>
                </a:solidFill>
              </a:rPr>
              <a:t>2,5€ par adhérent cotisant en Alsace</a:t>
            </a:r>
          </a:p>
          <a:p>
            <a:pPr algn="l"/>
            <a:endParaRPr lang="fr-FR" b="1" dirty="0">
              <a:solidFill>
                <a:schemeClr val="tx1"/>
              </a:solidFill>
            </a:endParaRPr>
          </a:p>
          <a:p>
            <a:pPr algn="l"/>
            <a:endParaRPr lang="fr-FR" b="1" dirty="0">
              <a:solidFill>
                <a:schemeClr val="tx1"/>
              </a:solidFill>
            </a:endParaRPr>
          </a:p>
          <a:p>
            <a:pPr algn="l"/>
            <a:r>
              <a:rPr lang="fr-FR" b="1" dirty="0">
                <a:solidFill>
                  <a:schemeClr val="tx1"/>
                </a:solidFill>
              </a:rPr>
              <a:t>Entreprise (moins de 5 ans ou moins de 5 salariés)		           	150 €</a:t>
            </a:r>
          </a:p>
          <a:p>
            <a:pPr algn="l"/>
            <a:r>
              <a:rPr lang="fr-FR" b="1" dirty="0">
                <a:solidFill>
                  <a:schemeClr val="tx1"/>
                </a:solidFill>
              </a:rPr>
              <a:t>Entreprise (autres)						          					300 €</a:t>
            </a:r>
          </a:p>
          <a:p>
            <a:pPr algn="l"/>
            <a:endParaRPr lang="fr-FR" b="1" dirty="0">
              <a:solidFill>
                <a:srgbClr val="00B050"/>
              </a:solidFill>
            </a:endParaRPr>
          </a:p>
          <a:p>
            <a:endParaRPr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361" y="548640"/>
            <a:ext cx="3048000" cy="15240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AC473A-A652-AB4C-9C43-90A1F7C5802E}"/>
              </a:ext>
            </a:extLst>
          </p:cNvPr>
          <p:cNvSpPr/>
          <p:nvPr/>
        </p:nvSpPr>
        <p:spPr>
          <a:xfrm>
            <a:off x="0" y="9384677"/>
            <a:ext cx="13001409" cy="41709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IESF – Alsace (ARISAL) – AG 25.05.2024</a:t>
            </a:r>
          </a:p>
        </p:txBody>
      </p:sp>
    </p:spTree>
    <p:extLst>
      <p:ext uri="{BB962C8B-B14F-4D97-AF65-F5344CB8AC3E}">
        <p14:creationId xmlns:p14="http://schemas.microsoft.com/office/powerpoint/2010/main" val="10448303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otisations 2017"/>
          <p:cNvSpPr>
            <a:spLocks noGrp="1"/>
          </p:cNvSpPr>
          <p:nvPr>
            <p:ph type="ctrTitle"/>
          </p:nvPr>
        </p:nvSpPr>
        <p:spPr>
          <a:xfrm>
            <a:off x="4394200" y="702618"/>
            <a:ext cx="7442202" cy="1524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fr-FR" b="1" dirty="0"/>
              <a:t>Barème frais de mission</a:t>
            </a:r>
            <a:endParaRPr b="1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831305" y="2416771"/>
          <a:ext cx="9074244" cy="161825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67945">
                  <a:extLst>
                    <a:ext uri="{9D8B030D-6E8A-4147-A177-3AD203B41FA5}">
                      <a16:colId xmlns:a16="http://schemas.microsoft.com/office/drawing/2014/main" val="3935559307"/>
                    </a:ext>
                  </a:extLst>
                </a:gridCol>
                <a:gridCol w="2267945">
                  <a:extLst>
                    <a:ext uri="{9D8B030D-6E8A-4147-A177-3AD203B41FA5}">
                      <a16:colId xmlns:a16="http://schemas.microsoft.com/office/drawing/2014/main" val="1873072070"/>
                    </a:ext>
                  </a:extLst>
                </a:gridCol>
                <a:gridCol w="2269177">
                  <a:extLst>
                    <a:ext uri="{9D8B030D-6E8A-4147-A177-3AD203B41FA5}">
                      <a16:colId xmlns:a16="http://schemas.microsoft.com/office/drawing/2014/main" val="2558350144"/>
                    </a:ext>
                  </a:extLst>
                </a:gridCol>
                <a:gridCol w="2269177">
                  <a:extLst>
                    <a:ext uri="{9D8B030D-6E8A-4147-A177-3AD203B41FA5}">
                      <a16:colId xmlns:a16="http://schemas.microsoft.com/office/drawing/2014/main" val="1590197442"/>
                    </a:ext>
                  </a:extLst>
                </a:gridCol>
              </a:tblGrid>
              <a:tr h="825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b="1" strike="noStrike" dirty="0">
                          <a:effectLst/>
                        </a:rPr>
                        <a:t>Train</a:t>
                      </a:r>
                      <a:endParaRPr lang="fr-FR" sz="2800" b="1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b="1" strike="noStrike" dirty="0">
                          <a:effectLst/>
                        </a:rPr>
                        <a:t>Petit déj</a:t>
                      </a:r>
                      <a:endParaRPr lang="fr-FR" sz="2800" b="1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b="1" strike="noStrike" dirty="0">
                          <a:effectLst/>
                        </a:rPr>
                        <a:t>Restaurant</a:t>
                      </a:r>
                      <a:endParaRPr lang="fr-FR" sz="2800" b="1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b="1" strike="noStrike" dirty="0">
                          <a:effectLst/>
                        </a:rPr>
                        <a:t>Hôtel</a:t>
                      </a:r>
                      <a:endParaRPr lang="fr-FR" sz="2800" b="1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6402519"/>
                  </a:ext>
                </a:extLst>
              </a:tr>
              <a:tr h="7922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b="1" strike="noStrike" dirty="0">
                          <a:effectLst/>
                        </a:rPr>
                        <a:t>2</a:t>
                      </a:r>
                      <a:r>
                        <a:rPr lang="fr-FR" sz="2800" b="1" strike="noStrike" baseline="30000" dirty="0">
                          <a:effectLst/>
                        </a:rPr>
                        <a:t>e</a:t>
                      </a:r>
                      <a:r>
                        <a:rPr lang="fr-FR" sz="2800" b="1" strike="noStrike" dirty="0">
                          <a:effectLst/>
                        </a:rPr>
                        <a:t> classe</a:t>
                      </a:r>
                      <a:endParaRPr lang="fr-FR" sz="2800" b="1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b="1" strike="noStrike" dirty="0">
                          <a:effectLst/>
                        </a:rPr>
                        <a:t>10 €</a:t>
                      </a:r>
                      <a:endParaRPr lang="fr-FR" sz="2800" b="1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b="1" strike="noStrike" dirty="0">
                          <a:solidFill>
                            <a:schemeClr val="tx1"/>
                          </a:solidFill>
                          <a:effectLst/>
                        </a:rPr>
                        <a:t>20,7 €</a:t>
                      </a:r>
                      <a:endParaRPr lang="fr-FR" sz="2800" b="1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b="1" strike="noStrike" dirty="0">
                          <a:effectLst/>
                        </a:rPr>
                        <a:t>? €</a:t>
                      </a:r>
                      <a:endParaRPr lang="fr-FR" sz="2800" b="1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0832479"/>
                  </a:ext>
                </a:extLst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361" y="548640"/>
            <a:ext cx="3048000" cy="15240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CC45419-C65B-1244-8342-4EFCDA01EC9A}"/>
              </a:ext>
            </a:extLst>
          </p:cNvPr>
          <p:cNvSpPr/>
          <p:nvPr/>
        </p:nvSpPr>
        <p:spPr>
          <a:xfrm>
            <a:off x="0" y="9384677"/>
            <a:ext cx="13001409" cy="41709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IESF – Alsace (ARISAL) – AG 25.05.2024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33516D8-C810-9008-44FA-F9E119BCE852}"/>
              </a:ext>
            </a:extLst>
          </p:cNvPr>
          <p:cNvSpPr txBox="1"/>
          <p:nvPr/>
        </p:nvSpPr>
        <p:spPr>
          <a:xfrm>
            <a:off x="482899" y="8789372"/>
            <a:ext cx="120356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tx1">
                    <a:lumMod val="95000"/>
                  </a:schemeClr>
                </a:solidFill>
              </a:rPr>
              <a:t>https://www.assistant-juridique.fr/remboursement_frais_benevole.jsp</a:t>
            </a:r>
          </a:p>
        </p:txBody>
      </p:sp>
      <p:sp>
        <p:nvSpPr>
          <p:cNvPr id="2" name="Corps">
            <a:extLst>
              <a:ext uri="{FF2B5EF4-FFF2-40B4-BE49-F238E27FC236}">
                <a16:creationId xmlns:a16="http://schemas.microsoft.com/office/drawing/2014/main" id="{E80593E4-DE9E-6905-75F6-494CE0A49A5D}"/>
              </a:ext>
            </a:extLst>
          </p:cNvPr>
          <p:cNvSpPr txBox="1">
            <a:spLocks/>
          </p:cNvSpPr>
          <p:nvPr/>
        </p:nvSpPr>
        <p:spPr>
          <a:xfrm>
            <a:off x="2006600" y="4340655"/>
            <a:ext cx="11731172" cy="2895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844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650230" indent="0" algn="ctr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56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300460" indent="0" algn="ctr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276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950690" indent="0" algn="ctr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991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600919" indent="0" algn="ctr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991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3251149" indent="0" algn="ctr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991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3901379" indent="0" algn="ctr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991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4551609" indent="0" algn="ctr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991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5201839" indent="0" algn="ctr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991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Corps">
            <a:extLst>
              <a:ext uri="{FF2B5EF4-FFF2-40B4-BE49-F238E27FC236}">
                <a16:creationId xmlns:a16="http://schemas.microsoft.com/office/drawing/2014/main" id="{E59DE051-C976-C8EA-CD47-DA66A387BA26}"/>
              </a:ext>
            </a:extLst>
          </p:cNvPr>
          <p:cNvSpPr txBox="1">
            <a:spLocks/>
          </p:cNvSpPr>
          <p:nvPr/>
        </p:nvSpPr>
        <p:spPr>
          <a:xfrm>
            <a:off x="464457" y="4186677"/>
            <a:ext cx="12402458" cy="2895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844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650230" indent="0" algn="ctr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56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300460" indent="0" algn="ctr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276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950690" indent="0" algn="ctr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991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600919" indent="0" algn="ctr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991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3251149" indent="0" algn="ctr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991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3901379" indent="0" algn="ctr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991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4551609" indent="0" algn="ctr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991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5201839" indent="0" algn="ctr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991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chemeClr val="tx1"/>
                </a:solidFill>
              </a:rPr>
              <a:t>Voiture : Le barème général des frais kilométriques s'applique </a:t>
            </a:r>
            <a:br>
              <a:rPr lang="fr-FR" b="1" dirty="0">
                <a:solidFill>
                  <a:schemeClr val="tx1"/>
                </a:solidFill>
              </a:rPr>
            </a:br>
            <a:br>
              <a:rPr lang="fr-FR" b="1" dirty="0">
                <a:solidFill>
                  <a:schemeClr val="tx1"/>
                </a:solidFill>
              </a:rPr>
            </a:br>
            <a:r>
              <a:rPr lang="fr-FR" b="1" dirty="0">
                <a:solidFill>
                  <a:schemeClr val="tx1"/>
                </a:solidFill>
              </a:rPr>
              <a:t>Exemple en 2024, pour une voiture de </a:t>
            </a:r>
            <a:br>
              <a:rPr lang="fr-FR" b="1" dirty="0">
                <a:solidFill>
                  <a:schemeClr val="tx1"/>
                </a:solidFill>
              </a:rPr>
            </a:br>
            <a:r>
              <a:rPr lang="fr-FR" b="1" dirty="0">
                <a:solidFill>
                  <a:schemeClr val="tx1"/>
                </a:solidFill>
              </a:rPr>
              <a:t>7CV de puissance fiscale (max prise en compte): 0,697€ /km         </a:t>
            </a:r>
            <a:br>
              <a:rPr lang="fr-FR" b="1" dirty="0">
                <a:solidFill>
                  <a:schemeClr val="tx1"/>
                </a:solidFill>
              </a:rPr>
            </a:br>
            <a:r>
              <a:rPr lang="fr-FR" b="1" dirty="0">
                <a:solidFill>
                  <a:schemeClr val="tx1"/>
                </a:solidFill>
              </a:rPr>
              <a:t>4 CV :												   0,606€/km )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7177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otisations 2017"/>
          <p:cNvSpPr>
            <a:spLocks noGrp="1"/>
          </p:cNvSpPr>
          <p:nvPr>
            <p:ph type="ctrTitle"/>
          </p:nvPr>
        </p:nvSpPr>
        <p:spPr>
          <a:xfrm>
            <a:off x="4394200" y="702618"/>
            <a:ext cx="7442202" cy="1524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fr-FR" b="1" dirty="0"/>
              <a:t>Barème frais de mission</a:t>
            </a:r>
            <a:endParaRPr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361" y="548640"/>
            <a:ext cx="3048000" cy="15240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CC45419-C65B-1244-8342-4EFCDA01EC9A}"/>
              </a:ext>
            </a:extLst>
          </p:cNvPr>
          <p:cNvSpPr/>
          <p:nvPr/>
        </p:nvSpPr>
        <p:spPr>
          <a:xfrm>
            <a:off x="0" y="9384677"/>
            <a:ext cx="13001409" cy="41709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IESF – Alsace (ARISAL) – AG 25.05.2024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33516D8-C810-9008-44FA-F9E119BCE852}"/>
              </a:ext>
            </a:extLst>
          </p:cNvPr>
          <p:cNvSpPr txBox="1"/>
          <p:nvPr/>
        </p:nvSpPr>
        <p:spPr>
          <a:xfrm>
            <a:off x="823142" y="8791093"/>
            <a:ext cx="120356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tx1">
                    <a:lumMod val="95000"/>
                  </a:schemeClr>
                </a:solidFill>
              </a:rPr>
              <a:t>https://www.assistant-juridique.fr/remboursement_frais_benevole.jsp</a:t>
            </a:r>
          </a:p>
        </p:txBody>
      </p:sp>
      <p:sp>
        <p:nvSpPr>
          <p:cNvPr id="2" name="Corps">
            <a:extLst>
              <a:ext uri="{FF2B5EF4-FFF2-40B4-BE49-F238E27FC236}">
                <a16:creationId xmlns:a16="http://schemas.microsoft.com/office/drawing/2014/main" id="{E80593E4-DE9E-6905-75F6-494CE0A49A5D}"/>
              </a:ext>
            </a:extLst>
          </p:cNvPr>
          <p:cNvSpPr txBox="1">
            <a:spLocks/>
          </p:cNvSpPr>
          <p:nvPr/>
        </p:nvSpPr>
        <p:spPr>
          <a:xfrm>
            <a:off x="2006600" y="4340655"/>
            <a:ext cx="11731172" cy="2895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844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650230" indent="0" algn="ctr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56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300460" indent="0" algn="ctr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276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950690" indent="0" algn="ctr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991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600919" indent="0" algn="ctr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991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3251149" indent="0" algn="ctr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991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3901379" indent="0" algn="ctr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991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4551609" indent="0" algn="ctr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991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5201839" indent="0" algn="ctr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991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Corps">
            <a:extLst>
              <a:ext uri="{FF2B5EF4-FFF2-40B4-BE49-F238E27FC236}">
                <a16:creationId xmlns:a16="http://schemas.microsoft.com/office/drawing/2014/main" id="{C664AF2D-D012-1D9B-6AAB-30F3AE3BF59D}"/>
              </a:ext>
            </a:extLst>
          </p:cNvPr>
          <p:cNvSpPr txBox="1">
            <a:spLocks/>
          </p:cNvSpPr>
          <p:nvPr/>
        </p:nvSpPr>
        <p:spPr>
          <a:xfrm>
            <a:off x="823142" y="2892855"/>
            <a:ext cx="11731172" cy="2895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844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650230" indent="0" algn="ctr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56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300460" indent="0" algn="ctr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276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950690" indent="0" algn="ctr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991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600919" indent="0" algn="ctr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991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3251149" indent="0" algn="ctr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991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3901379" indent="0" algn="ctr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991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4551609" indent="0" algn="ctr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991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5201839" indent="0" algn="ctr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991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chemeClr val="tx1"/>
                </a:solidFill>
              </a:rPr>
              <a:t>Rappel :</a:t>
            </a:r>
          </a:p>
          <a:p>
            <a:r>
              <a:rPr lang="fr-FR" dirty="0">
                <a:solidFill>
                  <a:schemeClr val="tx1"/>
                </a:solidFill>
              </a:rPr>
              <a:t>Mission remboursée si </a:t>
            </a:r>
            <a:r>
              <a:rPr lang="fr-FR" b="1" dirty="0">
                <a:solidFill>
                  <a:schemeClr val="tx1"/>
                </a:solidFill>
              </a:rPr>
              <a:t>validée lors d’un conseil</a:t>
            </a:r>
          </a:p>
          <a:p>
            <a:r>
              <a:rPr lang="fr-FR" u="sng" dirty="0">
                <a:solidFill>
                  <a:schemeClr val="tx1"/>
                </a:solidFill>
              </a:rPr>
              <a:t>N’étaient pas remboursables (frais/don) :</a:t>
            </a:r>
            <a:r>
              <a:rPr lang="fr-FR" dirty="0">
                <a:solidFill>
                  <a:schemeClr val="tx1"/>
                </a:solidFill>
              </a:rPr>
              <a:t> la participation aux bureaux, CA, AG et réunions adjacentes</a:t>
            </a:r>
          </a:p>
        </p:txBody>
      </p:sp>
      <p:sp>
        <p:nvSpPr>
          <p:cNvPr id="9" name="Commissaires aux comptes">
            <a:extLst>
              <a:ext uri="{FF2B5EF4-FFF2-40B4-BE49-F238E27FC236}">
                <a16:creationId xmlns:a16="http://schemas.microsoft.com/office/drawing/2014/main" id="{9458D03C-8B3F-6D17-843F-38E2523AA2AC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823142" y="5822841"/>
            <a:ext cx="9753600" cy="235486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fr-FR" sz="3200" b="1" dirty="0">
                <a:solidFill>
                  <a:schemeClr val="tx1"/>
                </a:solidFill>
              </a:rPr>
              <a:t>Modification proposée : </a:t>
            </a:r>
            <a:br>
              <a:rPr lang="fr-FR" sz="3200" b="1" dirty="0">
                <a:solidFill>
                  <a:schemeClr val="tx1"/>
                </a:solidFill>
              </a:rPr>
            </a:br>
            <a:r>
              <a:rPr lang="fr-FR" sz="3200" b="1" dirty="0">
                <a:solidFill>
                  <a:schemeClr val="accent6"/>
                </a:solidFill>
              </a:rPr>
              <a:t>Autoriser la prise en charge des frais de participations aux CA </a:t>
            </a:r>
            <a:br>
              <a:rPr lang="fr-FR" dirty="0">
                <a:solidFill>
                  <a:schemeClr val="accent6"/>
                </a:solidFill>
              </a:rPr>
            </a:br>
            <a:endParaRPr lang="fr-FR" dirty="0">
              <a:solidFill>
                <a:schemeClr val="accent6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Rappel : Possibilité d’en faire don</a:t>
            </a:r>
          </a:p>
        </p:txBody>
      </p:sp>
    </p:spTree>
    <p:extLst>
      <p:ext uri="{BB962C8B-B14F-4D97-AF65-F5344CB8AC3E}">
        <p14:creationId xmlns:p14="http://schemas.microsoft.com/office/powerpoint/2010/main" val="12948513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316FA082-EEC4-4417-9447-101F5746863D}"/>
              </a:ext>
            </a:extLst>
          </p:cNvPr>
          <p:cNvSpPr/>
          <p:nvPr/>
        </p:nvSpPr>
        <p:spPr>
          <a:xfrm>
            <a:off x="568043" y="7600522"/>
            <a:ext cx="11122570" cy="15685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" name="Conseil d’Administration 2017"/>
          <p:cNvSpPr>
            <a:spLocks noGrp="1"/>
          </p:cNvSpPr>
          <p:nvPr>
            <p:ph type="ctrTitle"/>
          </p:nvPr>
        </p:nvSpPr>
        <p:spPr>
          <a:xfrm>
            <a:off x="3850105" y="0"/>
            <a:ext cx="9151304" cy="189815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ELECTIONS AU </a:t>
            </a:r>
            <a:r>
              <a:rPr dirty="0">
                <a:solidFill>
                  <a:schemeClr val="bg2">
                    <a:lumMod val="75000"/>
                  </a:schemeClr>
                </a:solidFill>
              </a:rPr>
              <a:t>Conseil </a:t>
            </a:r>
            <a:r>
              <a:rPr dirty="0" err="1">
                <a:solidFill>
                  <a:schemeClr val="bg2">
                    <a:lumMod val="75000"/>
                  </a:schemeClr>
                </a:solidFill>
              </a:rPr>
              <a:t>d’Administration</a:t>
            </a:r>
            <a:r>
              <a:rPr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2024</a:t>
            </a:r>
            <a:endParaRPr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56A8F01-3D20-46D2-8EBF-AE55E925108E}"/>
              </a:ext>
            </a:extLst>
          </p:cNvPr>
          <p:cNvSpPr txBox="1"/>
          <p:nvPr/>
        </p:nvSpPr>
        <p:spPr>
          <a:xfrm>
            <a:off x="380451" y="2157327"/>
            <a:ext cx="5178520" cy="303061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Renouvellements 2024</a:t>
            </a:r>
          </a:p>
          <a:p>
            <a:endParaRPr lang="fr-FR" sz="2400" dirty="0">
              <a:solidFill>
                <a:schemeClr val="bg1"/>
              </a:solidFill>
            </a:endParaRPr>
          </a:p>
          <a:p>
            <a:r>
              <a:rPr lang="fr-FR" sz="2400" dirty="0">
                <a:solidFill>
                  <a:schemeClr val="bg1"/>
                </a:solidFill>
              </a:rPr>
              <a:t>Willy	KRESSER </a:t>
            </a:r>
          </a:p>
          <a:p>
            <a:r>
              <a:rPr lang="fr-FR" sz="2400" dirty="0">
                <a:solidFill>
                  <a:schemeClr val="bg1"/>
                </a:solidFill>
              </a:rPr>
              <a:t>Sylvain	LECLER </a:t>
            </a:r>
          </a:p>
          <a:p>
            <a:r>
              <a:rPr lang="fr-FR" sz="2400" dirty="0">
                <a:solidFill>
                  <a:schemeClr val="bg1"/>
                </a:solidFill>
              </a:rPr>
              <a:t>Céline	POLOCE </a:t>
            </a:r>
          </a:p>
          <a:p>
            <a:r>
              <a:rPr lang="fr-FR" sz="2400" dirty="0">
                <a:solidFill>
                  <a:schemeClr val="bg1"/>
                </a:solidFill>
              </a:rPr>
              <a:t>Serge	RULEWSKI </a:t>
            </a:r>
          </a:p>
          <a:p>
            <a:r>
              <a:rPr lang="fr-FR" sz="2400" dirty="0">
                <a:solidFill>
                  <a:schemeClr val="bg1"/>
                </a:solidFill>
              </a:rPr>
              <a:t>Jean-Claude	MUTSCHLER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482905-612C-4B05-8A1B-FDC5A1116525}"/>
              </a:ext>
            </a:extLst>
          </p:cNvPr>
          <p:cNvSpPr/>
          <p:nvPr/>
        </p:nvSpPr>
        <p:spPr>
          <a:xfrm>
            <a:off x="6884894" y="2367779"/>
            <a:ext cx="41591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Knut	HAWERKAMP </a:t>
            </a:r>
          </a:p>
          <a:p>
            <a:r>
              <a:rPr lang="fr-FR" sz="2000" dirty="0">
                <a:solidFill>
                  <a:schemeClr val="bg1"/>
                </a:solidFill>
              </a:rPr>
              <a:t>Jean-Marie	OHLMANN </a:t>
            </a:r>
          </a:p>
          <a:p>
            <a:r>
              <a:rPr lang="fr-FR" sz="2000" dirty="0">
                <a:solidFill>
                  <a:schemeClr val="bg1"/>
                </a:solidFill>
              </a:rPr>
              <a:t>Marie-Laure	HISETTE-JOURDAINNE</a:t>
            </a:r>
          </a:p>
          <a:p>
            <a:r>
              <a:rPr lang="fr-FR" sz="2000" dirty="0">
                <a:solidFill>
                  <a:schemeClr val="bg1"/>
                </a:solidFill>
              </a:rPr>
              <a:t>Carine	LANGER</a:t>
            </a:r>
          </a:p>
          <a:p>
            <a:r>
              <a:rPr lang="fr-FR" sz="2000" dirty="0">
                <a:solidFill>
                  <a:schemeClr val="bg1"/>
                </a:solidFill>
              </a:rPr>
              <a:t>Remi	PICAND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Jacques 	BAUDOUIN</a:t>
            </a:r>
          </a:p>
          <a:p>
            <a:r>
              <a:rPr lang="en-US" sz="2000" dirty="0">
                <a:solidFill>
                  <a:schemeClr val="bg1"/>
                </a:solidFill>
              </a:rPr>
              <a:t>Thierry	BECK </a:t>
            </a:r>
          </a:p>
          <a:p>
            <a:r>
              <a:rPr lang="en-US" sz="2000" dirty="0">
                <a:solidFill>
                  <a:schemeClr val="bg1"/>
                </a:solidFill>
              </a:rPr>
              <a:t>Thierry	MARIER</a:t>
            </a:r>
          </a:p>
          <a:p>
            <a:endParaRPr lang="fr-FR" sz="2000" dirty="0">
              <a:solidFill>
                <a:schemeClr val="bg1"/>
              </a:solidFill>
            </a:endParaRPr>
          </a:p>
          <a:p>
            <a:r>
              <a:rPr lang="fr-FR" sz="2000" dirty="0">
                <a:solidFill>
                  <a:schemeClr val="bg1"/>
                </a:solidFill>
              </a:rPr>
              <a:t>Jean BOULEAU</a:t>
            </a:r>
          </a:p>
          <a:p>
            <a:r>
              <a:rPr lang="fr-FR" sz="2000" dirty="0">
                <a:solidFill>
                  <a:schemeClr val="bg1"/>
                </a:solidFill>
              </a:rPr>
              <a:t>Marie-Christine CRETON</a:t>
            </a:r>
          </a:p>
          <a:p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F98E4E-7061-4B12-A140-963A033FDC6E}"/>
              </a:ext>
            </a:extLst>
          </p:cNvPr>
          <p:cNvSpPr/>
          <p:nvPr/>
        </p:nvSpPr>
        <p:spPr>
          <a:xfrm>
            <a:off x="6884894" y="7200269"/>
            <a:ext cx="5739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Président d’IESF, membre d’honneur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2BF3BE-C292-4AA8-B5DF-AC672287514F}"/>
              </a:ext>
            </a:extLst>
          </p:cNvPr>
          <p:cNvSpPr/>
          <p:nvPr/>
        </p:nvSpPr>
        <p:spPr>
          <a:xfrm>
            <a:off x="861291" y="7676522"/>
            <a:ext cx="8555833" cy="530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50230">
              <a:spcBef>
                <a:spcPct val="20000"/>
              </a:spcBef>
              <a:spcAft>
                <a:spcPts val="853"/>
              </a:spcAft>
              <a:buClr>
                <a:prstClr val="white"/>
              </a:buClr>
              <a:buSzPct val="75000"/>
            </a:pPr>
            <a:r>
              <a:rPr lang="fr-FR" sz="2844" dirty="0">
                <a:solidFill>
                  <a:srgbClr val="146194">
                    <a:lumMod val="75000"/>
                  </a:srgbClr>
                </a:solidFill>
              </a:rPr>
              <a:t>Désignation des Réviseurs aux Comptes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1B675A-904B-4608-9647-B885066A7180}"/>
              </a:ext>
            </a:extLst>
          </p:cNvPr>
          <p:cNvSpPr/>
          <p:nvPr/>
        </p:nvSpPr>
        <p:spPr>
          <a:xfrm>
            <a:off x="861291" y="8247646"/>
            <a:ext cx="33350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Maurice	FRACASSI</a:t>
            </a:r>
          </a:p>
          <a:p>
            <a:r>
              <a:rPr lang="fr-FR" sz="2400" dirty="0">
                <a:solidFill>
                  <a:schemeClr val="bg1"/>
                </a:solidFill>
              </a:rPr>
              <a:t>Martine DEMAY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4DCA59-CA2E-4D50-823B-F8B6983AFAAD}"/>
              </a:ext>
            </a:extLst>
          </p:cNvPr>
          <p:cNvSpPr/>
          <p:nvPr/>
        </p:nvSpPr>
        <p:spPr>
          <a:xfrm>
            <a:off x="0" y="9384677"/>
            <a:ext cx="13001409" cy="41709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IESF – Alsace (ARISAL) – AG 25.05.2024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18FA3835-700A-4197-98FF-94835E62F5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830" y="340867"/>
            <a:ext cx="3048000" cy="1524001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1B42824D-33CE-46EE-9AF3-72044A9AEFD9}"/>
              </a:ext>
            </a:extLst>
          </p:cNvPr>
          <p:cNvSpPr txBox="1"/>
          <p:nvPr/>
        </p:nvSpPr>
        <p:spPr>
          <a:xfrm>
            <a:off x="380451" y="5447117"/>
            <a:ext cx="5282947" cy="9875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Nouveaux candidats 2024</a:t>
            </a:r>
          </a:p>
          <a:p>
            <a:r>
              <a:rPr lang="fr-FR" sz="2400" dirty="0">
                <a:solidFill>
                  <a:schemeClr val="bg1"/>
                </a:solidFill>
              </a:rPr>
              <a:t>Nicole BOMO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>
            <a:extLst>
              <a:ext uri="{FF2B5EF4-FFF2-40B4-BE49-F238E27FC236}">
                <a16:creationId xmlns:a16="http://schemas.microsoft.com/office/drawing/2014/main" id="{1971FE27-18C7-6D20-22F8-47E2A36E57EA}"/>
              </a:ext>
            </a:extLst>
          </p:cNvPr>
          <p:cNvSpPr txBox="1">
            <a:spLocks/>
          </p:cNvSpPr>
          <p:nvPr/>
        </p:nvSpPr>
        <p:spPr>
          <a:xfrm>
            <a:off x="0" y="390525"/>
            <a:ext cx="13004800" cy="89725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2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1" u="none" strike="noStrike" kern="150" cap="none" spc="0" normalizeH="0" baseline="0" noProof="0" dirty="0">
                <a:ln>
                  <a:noFill/>
                </a:ln>
                <a:solidFill>
                  <a:srgbClr val="94175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Nicole </a:t>
            </a:r>
            <a:r>
              <a:rPr kumimoji="0" lang="fr-FR" sz="3200" b="1" i="1" u="none" strike="noStrike" kern="150" cap="none" spc="0" normalizeH="0" baseline="0" noProof="0" dirty="0" err="1">
                <a:ln>
                  <a:noFill/>
                </a:ln>
                <a:solidFill>
                  <a:srgbClr val="94175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Bomo</a:t>
            </a:r>
            <a:r>
              <a:rPr kumimoji="0" lang="fr-FR" sz="3200" b="1" i="1" u="none" strike="noStrike" kern="150" cap="none" spc="0" normalizeH="0" baseline="0" noProof="0" dirty="0">
                <a:ln>
                  <a:noFill/>
                </a:ln>
                <a:solidFill>
                  <a:srgbClr val="94175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Docteur Ingénieur </a:t>
            </a:r>
            <a:r>
              <a:rPr kumimoji="0" lang="fr-FR" sz="3200" b="1" i="1" u="none" strike="noStrike" kern="150" cap="none" spc="0" normalizeH="0" baseline="0" noProof="0" dirty="0" err="1">
                <a:ln>
                  <a:noFill/>
                </a:ln>
                <a:solidFill>
                  <a:srgbClr val="94175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ENSCMu</a:t>
            </a:r>
            <a:br>
              <a:rPr kumimoji="0" lang="fr-FR" sz="3200" b="0" i="0" u="none" strike="noStrike" kern="15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r-FR" sz="3200" b="0" i="1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Ecole Nationale Supérieure de Chimie de Mulhouse (retraitée)</a:t>
            </a:r>
            <a:br>
              <a:rPr kumimoji="0" lang="fr-FR" sz="32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kumimoji="0" lang="fr-FR" sz="32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Parcours académique :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Obtention du diplôme d’ingénieur chimiste (1975)</a:t>
            </a:r>
            <a:b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 soutenance au CNRS à Mulhouse, d’une thèse de docteur-ingénieur sur la  </a:t>
            </a:r>
          </a:p>
          <a:p>
            <a:pPr marL="0" marR="0" lvl="0" indent="0" algn="ctr" defTabSz="914400" rtl="0" eaLnBrk="1" fontAlgn="auto" latinLnBrk="0" hangingPunct="1">
              <a:lnSpc>
                <a:spcPct val="102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  Combustion des fuels lourds » </a:t>
            </a:r>
            <a:b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Parcours professionnel :</a:t>
            </a:r>
            <a:b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1983 : Intégration de Gaz de France </a:t>
            </a:r>
            <a:r>
              <a:rPr kumimoji="0" lang="fr-FR" sz="2400" b="0" i="1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(ENGIE)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puis EDF </a:t>
            </a:r>
            <a:b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travail à l’international, au Royaume Uni et aux Etats Unis, puis à Paris</a:t>
            </a:r>
            <a:b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domaines : commercial, achats, coordination filiales   </a:t>
            </a:r>
            <a:b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Membre actif de IESF Alsace : Ingénieurs et Scientifiques d’Alsace</a:t>
            </a:r>
            <a:b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Secrétaire Générale de l’UNAFIC (</a:t>
            </a:r>
            <a:r>
              <a:rPr kumimoji="0" lang="fr-FR" sz="2400" b="0" i="1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Union Nationale des Associations Françaises des Ingénieurs Chimistes de la Fédération Gay Lussac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).</a:t>
            </a:r>
            <a:b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Membre du Comité de l’Amicale Chimie Mulhouse</a:t>
            </a:r>
            <a:br>
              <a:rPr kumimoji="0" lang="fr-FR" sz="2400" b="0" i="0" u="none" strike="noStrike" kern="15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kumimoji="0" lang="fr-FR" sz="2400" b="0" i="0" u="none" strike="noStrike" kern="15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7C78999B-B643-ED13-730A-C2616D0841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32680"/>
            <a:ext cx="2324745" cy="234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152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rogramme…"/>
          <p:cNvSpPr>
            <a:spLocks noGrp="1"/>
          </p:cNvSpPr>
          <p:nvPr>
            <p:ph type="ctrTitle"/>
          </p:nvPr>
        </p:nvSpPr>
        <p:spPr>
          <a:xfrm>
            <a:off x="0" y="0"/>
            <a:ext cx="13004800" cy="12573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 err="1"/>
              <a:t>Programme</a:t>
            </a:r>
            <a:r>
              <a:rPr dirty="0"/>
              <a:t> </a:t>
            </a:r>
            <a:r>
              <a:rPr lang="fr-FR" dirty="0"/>
              <a:t> </a:t>
            </a:r>
            <a:r>
              <a:rPr dirty="0" err="1"/>
              <a:t>d’activités</a:t>
            </a:r>
            <a:r>
              <a:rPr dirty="0"/>
              <a:t> </a:t>
            </a:r>
            <a:r>
              <a:rPr lang="fr-FR" dirty="0"/>
              <a:t>2024</a:t>
            </a:r>
            <a:endParaRPr dirty="0"/>
          </a:p>
        </p:txBody>
      </p:sp>
      <p:sp>
        <p:nvSpPr>
          <p:cNvPr id="144" name="PMIS…"/>
          <p:cNvSpPr>
            <a:spLocks noGrp="1"/>
          </p:cNvSpPr>
          <p:nvPr>
            <p:ph type="subTitle" idx="1"/>
          </p:nvPr>
        </p:nvSpPr>
        <p:spPr>
          <a:xfrm>
            <a:off x="671404" y="1600201"/>
            <a:ext cx="11658600" cy="756412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56126" indent="-556126" algn="l">
              <a:buSzPct val="100000"/>
              <a:buAutoNum type="arabicPeriod"/>
            </a:pPr>
            <a:r>
              <a:rPr lang="fr-FR" dirty="0" err="1">
                <a:solidFill>
                  <a:schemeClr val="tx1">
                    <a:lumMod val="95000"/>
                  </a:schemeClr>
                </a:solidFill>
              </a:rPr>
              <a:t>Makerfight</a:t>
            </a:r>
            <a:r>
              <a:rPr lang="fr-FR" dirty="0">
                <a:solidFill>
                  <a:schemeClr val="tx1">
                    <a:lumMod val="95000"/>
                  </a:schemeClr>
                </a:solidFill>
              </a:rPr>
              <a:t> Mulhouse – 19 mars 2024</a:t>
            </a:r>
          </a:p>
          <a:p>
            <a:pPr marL="556126" indent="-556126" algn="l">
              <a:buSzPct val="100000"/>
              <a:buAutoNum type="arabicPeriod"/>
            </a:pPr>
            <a:r>
              <a:rPr lang="fr-FR" dirty="0">
                <a:solidFill>
                  <a:schemeClr val="tx1">
                    <a:lumMod val="95000"/>
                  </a:schemeClr>
                </a:solidFill>
              </a:rPr>
              <a:t>JNI </a:t>
            </a:r>
            <a:r>
              <a:rPr lang="fr-FR" dirty="0" err="1">
                <a:solidFill>
                  <a:schemeClr val="tx1">
                    <a:lumMod val="95000"/>
                  </a:schemeClr>
                </a:solidFill>
              </a:rPr>
              <a:t>Muhouse</a:t>
            </a:r>
            <a:r>
              <a:rPr lang="fr-FR" dirty="0">
                <a:solidFill>
                  <a:schemeClr val="tx1">
                    <a:lumMod val="95000"/>
                  </a:schemeClr>
                </a:solidFill>
              </a:rPr>
              <a:t> – La data dans tous ses états – 7 avril 2024</a:t>
            </a:r>
          </a:p>
          <a:p>
            <a:pPr marL="556126" indent="-556126" algn="l">
              <a:buSzPct val="100000"/>
              <a:buAutoNum type="arabicPeriod"/>
            </a:pPr>
            <a:r>
              <a:rPr lang="fr-FR" dirty="0">
                <a:solidFill>
                  <a:schemeClr val="tx1">
                    <a:lumMod val="95000"/>
                  </a:schemeClr>
                </a:solidFill>
              </a:rPr>
              <a:t>Repas Convivial VDI-ARISAL : 6 mai 2024</a:t>
            </a:r>
          </a:p>
          <a:p>
            <a:pPr marL="556126" indent="-556126" algn="l">
              <a:buSzPct val="100000"/>
              <a:buAutoNum type="arabicPeriod"/>
            </a:pPr>
            <a:r>
              <a:rPr lang="fr-FR" dirty="0">
                <a:solidFill>
                  <a:schemeClr val="tx1">
                    <a:lumMod val="95000"/>
                  </a:schemeClr>
                </a:solidFill>
              </a:rPr>
              <a:t>Participation AG IESF national – Nicole </a:t>
            </a:r>
            <a:r>
              <a:rPr lang="fr-FR" dirty="0" err="1">
                <a:solidFill>
                  <a:schemeClr val="tx1">
                    <a:lumMod val="95000"/>
                  </a:schemeClr>
                </a:solidFill>
              </a:rPr>
              <a:t>Bomo</a:t>
            </a:r>
            <a:r>
              <a:rPr lang="fr-FR" dirty="0">
                <a:solidFill>
                  <a:schemeClr val="tx1">
                    <a:lumMod val="95000"/>
                  </a:schemeClr>
                </a:solidFill>
              </a:rPr>
              <a:t> – juin 2024</a:t>
            </a:r>
          </a:p>
          <a:p>
            <a:pPr marL="556126" indent="-556126" algn="l">
              <a:buSzPct val="100000"/>
              <a:buAutoNum type="arabicPeriod"/>
            </a:pPr>
            <a:r>
              <a:rPr lang="fr-FR" dirty="0">
                <a:solidFill>
                  <a:schemeClr val="tx1">
                    <a:lumMod val="95000"/>
                  </a:schemeClr>
                </a:solidFill>
              </a:rPr>
              <a:t>Participation AG </a:t>
            </a:r>
            <a:r>
              <a:rPr lang="fr-FR" dirty="0" err="1">
                <a:solidFill>
                  <a:schemeClr val="tx1">
                    <a:lumMod val="95000"/>
                  </a:schemeClr>
                </a:solidFill>
              </a:rPr>
              <a:t>AlsaceTech</a:t>
            </a:r>
            <a:r>
              <a:rPr lang="fr-FR" dirty="0">
                <a:solidFill>
                  <a:schemeClr val="tx1">
                    <a:lumMod val="95000"/>
                  </a:schemeClr>
                </a:solidFill>
              </a:rPr>
              <a:t> – Willy </a:t>
            </a:r>
            <a:r>
              <a:rPr lang="fr-FR" dirty="0" err="1">
                <a:solidFill>
                  <a:schemeClr val="tx1">
                    <a:lumMod val="95000"/>
                  </a:schemeClr>
                </a:solidFill>
              </a:rPr>
              <a:t>Kresser</a:t>
            </a:r>
            <a:r>
              <a:rPr lang="fr-FR" dirty="0">
                <a:solidFill>
                  <a:schemeClr val="tx1">
                    <a:lumMod val="95000"/>
                  </a:schemeClr>
                </a:solidFill>
              </a:rPr>
              <a:t> – juin 2024</a:t>
            </a:r>
          </a:p>
          <a:p>
            <a:pPr marL="556126" indent="-556126" algn="l">
              <a:buSzPct val="100000"/>
              <a:buAutoNum type="arabicPeriod"/>
            </a:pPr>
            <a:r>
              <a:rPr lang="fr-FR" dirty="0">
                <a:solidFill>
                  <a:schemeClr val="tx1">
                    <a:lumMod val="95000"/>
                  </a:schemeClr>
                </a:solidFill>
              </a:rPr>
              <a:t>Congrès des Régions – Willy – Octobre 2024</a:t>
            </a:r>
            <a:endParaRPr dirty="0">
              <a:solidFill>
                <a:schemeClr val="tx1">
                  <a:lumMod val="95000"/>
                </a:schemeClr>
              </a:solidFill>
            </a:endParaRPr>
          </a:p>
          <a:p>
            <a:pPr marL="556126" indent="-556126" algn="l">
              <a:buSzPct val="100000"/>
              <a:buAutoNum type="arabicPeriod"/>
            </a:pPr>
            <a:r>
              <a:rPr lang="fr-FR" dirty="0">
                <a:solidFill>
                  <a:schemeClr val="tx1">
                    <a:lumMod val="95000"/>
                  </a:schemeClr>
                </a:solidFill>
              </a:rPr>
              <a:t>PMIS : </a:t>
            </a:r>
          </a:p>
          <a:p>
            <a:pPr marL="1206356" lvl="1" indent="-556126" algn="l">
              <a:buSzPct val="100000"/>
              <a:buAutoNum type="arabicPeriod"/>
            </a:pPr>
            <a:r>
              <a:rPr lang="fr-FR" dirty="0">
                <a:solidFill>
                  <a:schemeClr val="tx1">
                    <a:lumMod val="95000"/>
                  </a:schemeClr>
                </a:solidFill>
              </a:rPr>
              <a:t>Subvention Région Grand-Est (nouveaux kakemonos)</a:t>
            </a:r>
          </a:p>
          <a:p>
            <a:pPr marL="1206356" lvl="1" indent="-556126" algn="l">
              <a:buSzPct val="100000"/>
              <a:buAutoNum type="arabicPeriod"/>
            </a:pPr>
            <a:r>
              <a:rPr lang="fr-FR" dirty="0">
                <a:solidFill>
                  <a:schemeClr val="tx1">
                    <a:lumMod val="95000"/>
                  </a:schemeClr>
                </a:solidFill>
              </a:rPr>
              <a:t>Nouvelle organisation : Nicole </a:t>
            </a:r>
            <a:r>
              <a:rPr lang="fr-FR" dirty="0" err="1">
                <a:solidFill>
                  <a:schemeClr val="tx1">
                    <a:lumMod val="95000"/>
                  </a:schemeClr>
                </a:solidFill>
              </a:rPr>
              <a:t>Bomo</a:t>
            </a:r>
            <a:r>
              <a:rPr lang="fr-FR" dirty="0">
                <a:solidFill>
                  <a:schemeClr val="tx1">
                    <a:lumMod val="95000"/>
                  </a:schemeClr>
                </a:solidFill>
              </a:rPr>
              <a:t>, Carine Langer</a:t>
            </a:r>
          </a:p>
          <a:p>
            <a:pPr marL="556126" indent="-556126">
              <a:buSzPct val="100000"/>
              <a:buAutoNum type="arabicPeriod"/>
            </a:pPr>
            <a:r>
              <a:rPr lang="fr-FR" dirty="0">
                <a:solidFill>
                  <a:schemeClr val="tx1">
                    <a:lumMod val="95000"/>
                  </a:schemeClr>
                </a:solidFill>
              </a:rPr>
              <a:t>Festival </a:t>
            </a:r>
            <a:r>
              <a:rPr lang="fr-FR" dirty="0" err="1">
                <a:solidFill>
                  <a:schemeClr val="tx1">
                    <a:lumMod val="95000"/>
                  </a:schemeClr>
                </a:solidFill>
              </a:rPr>
              <a:t>Jaim</a:t>
            </a:r>
            <a:r>
              <a:rPr lang="fr-FR" dirty="0">
                <a:solidFill>
                  <a:schemeClr val="tx1">
                    <a:lumMod val="95000"/>
                  </a:schemeClr>
                </a:solidFill>
              </a:rPr>
              <a:t> – partenaire (contact : Martine) </a:t>
            </a:r>
          </a:p>
          <a:p>
            <a:pPr marL="1206356" lvl="1" indent="-556126">
              <a:buSzPct val="100000"/>
              <a:buAutoNum type="arabicPeriod"/>
            </a:pPr>
            <a:r>
              <a:rPr lang="fr-FR" dirty="0">
                <a:solidFill>
                  <a:schemeClr val="tx1">
                    <a:lumMod val="95000"/>
                  </a:schemeClr>
                </a:solidFill>
                <a:hlinkClick r:id="rId3"/>
              </a:rPr>
              <a:t>https://jaim-festival.fr/</a:t>
            </a:r>
            <a:r>
              <a:rPr lang="fr-FR" dirty="0"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 marL="556126" indent="-556126">
              <a:buSzPct val="100000"/>
              <a:buFont typeface="Wingdings 3" panose="05040102010807070707" pitchFamily="18" charset="2"/>
              <a:buAutoNum type="arabicPeriod"/>
            </a:pPr>
            <a:r>
              <a:rPr lang="fr-FR" dirty="0">
                <a:solidFill>
                  <a:schemeClr val="tx1">
                    <a:lumMod val="95000"/>
                  </a:schemeClr>
                </a:solidFill>
              </a:rPr>
              <a:t>1 à 2 </a:t>
            </a:r>
            <a:r>
              <a:rPr lang="fr-FR" dirty="0" err="1">
                <a:solidFill>
                  <a:schemeClr val="tx1">
                    <a:lumMod val="95000"/>
                  </a:schemeClr>
                </a:solidFill>
              </a:rPr>
              <a:t>afterworks</a:t>
            </a:r>
            <a:r>
              <a:rPr lang="fr-FR" dirty="0">
                <a:solidFill>
                  <a:schemeClr val="tx1">
                    <a:lumMod val="95000"/>
                  </a:schemeClr>
                </a:solidFill>
              </a:rPr>
              <a:t> (Désertez – Appel AGRO 2024) </a:t>
            </a:r>
          </a:p>
          <a:p>
            <a:pPr marL="556126" indent="-556126">
              <a:buSzPct val="100000"/>
              <a:buFont typeface="Wingdings 3" panose="05040102010807070707" pitchFamily="18" charset="2"/>
              <a:buAutoNum type="arabicPeriod"/>
            </a:pPr>
            <a:r>
              <a:rPr lang="fr-FR" dirty="0">
                <a:solidFill>
                  <a:schemeClr val="tx1">
                    <a:lumMod val="95000"/>
                  </a:schemeClr>
                </a:solidFill>
              </a:rPr>
              <a:t>Réunion des présidents de groupements à renouveler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AD106B-374F-46BD-B3BF-ACDD98F3747E}"/>
              </a:ext>
            </a:extLst>
          </p:cNvPr>
          <p:cNvSpPr/>
          <p:nvPr/>
        </p:nvSpPr>
        <p:spPr>
          <a:xfrm>
            <a:off x="0" y="9384677"/>
            <a:ext cx="13001409" cy="41709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IESF – Alsace (ARISAL) – AG 25.05.2024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rogramme…"/>
          <p:cNvSpPr>
            <a:spLocks noGrp="1"/>
          </p:cNvSpPr>
          <p:nvPr>
            <p:ph type="ctrTitle"/>
          </p:nvPr>
        </p:nvSpPr>
        <p:spPr>
          <a:xfrm>
            <a:off x="0" y="0"/>
            <a:ext cx="13004800" cy="12573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fr-FR" dirty="0"/>
              <a:t>SUJETS EN ATTENTE 2024</a:t>
            </a:r>
            <a:endParaRPr dirty="0"/>
          </a:p>
        </p:txBody>
      </p:sp>
      <p:sp>
        <p:nvSpPr>
          <p:cNvPr id="144" name="PMIS…"/>
          <p:cNvSpPr>
            <a:spLocks noGrp="1"/>
          </p:cNvSpPr>
          <p:nvPr>
            <p:ph type="subTitle" idx="1"/>
          </p:nvPr>
        </p:nvSpPr>
        <p:spPr>
          <a:xfrm>
            <a:off x="671404" y="1432559"/>
            <a:ext cx="11658600" cy="773176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>
              <a:buSzPct val="100000"/>
            </a:pPr>
            <a:endParaRPr lang="fr-FR" dirty="0">
              <a:solidFill>
                <a:schemeClr val="tx1">
                  <a:lumMod val="95000"/>
                </a:schemeClr>
              </a:solidFill>
            </a:endParaRPr>
          </a:p>
          <a:p>
            <a:pPr algn="l">
              <a:buSzPct val="100000"/>
            </a:pPr>
            <a:r>
              <a:rPr lang="fr-FR" dirty="0">
                <a:solidFill>
                  <a:schemeClr val="tx1">
                    <a:lumMod val="95000"/>
                  </a:schemeClr>
                </a:solidFill>
              </a:rPr>
              <a:t>Les sujets en attente :</a:t>
            </a:r>
          </a:p>
          <a:p>
            <a:pPr algn="l">
              <a:buSzPct val="100000"/>
            </a:pPr>
            <a:endParaRPr lang="fr-FR" dirty="0">
              <a:solidFill>
                <a:schemeClr val="tx1">
                  <a:lumMod val="95000"/>
                </a:schemeClr>
              </a:solidFill>
            </a:endParaRP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fr-FR" b="1" dirty="0">
                <a:solidFill>
                  <a:schemeClr val="tx1">
                    <a:lumMod val="95000"/>
                  </a:schemeClr>
                </a:solidFill>
              </a:rPr>
              <a:t>Formation aux réseaux sociaux pour les membres </a:t>
            </a:r>
            <a:r>
              <a:rPr lang="fr-FR" b="1" dirty="0" err="1">
                <a:solidFill>
                  <a:schemeClr val="tx1">
                    <a:lumMod val="95000"/>
                  </a:schemeClr>
                </a:solidFill>
              </a:rPr>
              <a:t>Arisal</a:t>
            </a:r>
            <a:endParaRPr lang="fr-FR" b="1" dirty="0">
              <a:solidFill>
                <a:schemeClr val="tx1">
                  <a:lumMod val="95000"/>
                </a:schemeClr>
              </a:solidFill>
            </a:endParaRP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fr-FR" dirty="0">
                <a:solidFill>
                  <a:schemeClr val="tx1">
                    <a:lumMod val="95000"/>
                  </a:schemeClr>
                </a:solidFill>
              </a:rPr>
              <a:t>IESF Enquête nationale déclinée en Région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fr-FR" dirty="0">
                <a:solidFill>
                  <a:schemeClr val="tx1">
                    <a:lumMod val="95000"/>
                  </a:schemeClr>
                </a:solidFill>
              </a:rPr>
              <a:t>Changement des statuts pour AG à distance</a:t>
            </a:r>
          </a:p>
          <a:p>
            <a:pPr marL="514350" indent="-514350" algn="l">
              <a:buSzPct val="100000"/>
              <a:buFont typeface="+mj-lt"/>
              <a:buAutoNum type="arabicPeriod"/>
            </a:pPr>
            <a:r>
              <a:rPr lang="fr-FR" dirty="0">
                <a:solidFill>
                  <a:schemeClr val="tx1">
                    <a:lumMod val="95000"/>
                  </a:schemeClr>
                </a:solidFill>
              </a:rPr>
              <a:t>Groupe de travail sur la recherche d’adhérents (plaquette)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fr-FR" dirty="0">
                <a:solidFill>
                  <a:schemeClr val="tx1">
                    <a:lumMod val="95000"/>
                  </a:schemeClr>
                </a:solidFill>
              </a:rPr>
              <a:t>Sous-traitance Animation Réseaux Sociaux (</a:t>
            </a:r>
            <a:r>
              <a:rPr lang="fr-FR" dirty="0" err="1">
                <a:solidFill>
                  <a:schemeClr val="tx1">
                    <a:lumMod val="95000"/>
                  </a:schemeClr>
                </a:solidFill>
              </a:rPr>
              <a:t>community</a:t>
            </a:r>
            <a:r>
              <a:rPr lang="fr-FR" dirty="0">
                <a:solidFill>
                  <a:schemeClr val="tx1">
                    <a:lumMod val="95000"/>
                  </a:schemeClr>
                </a:solidFill>
              </a:rPr>
              <a:t> management + rédaction d’articles) (selon financement)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fr-FR" dirty="0">
                <a:solidFill>
                  <a:schemeClr val="tx1">
                    <a:lumMod val="95000"/>
                  </a:schemeClr>
                </a:solidFill>
              </a:rPr>
              <a:t>Mise en conformité RGPD</a:t>
            </a:r>
          </a:p>
          <a:p>
            <a:pPr marL="514350" indent="-514350">
              <a:buSzPct val="100000"/>
              <a:buFont typeface="+mj-lt"/>
              <a:buAutoNum type="arabicPeriod"/>
            </a:pPr>
            <a:endParaRPr lang="fr-FR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AD106B-374F-46BD-B3BF-ACDD98F3747E}"/>
              </a:ext>
            </a:extLst>
          </p:cNvPr>
          <p:cNvSpPr/>
          <p:nvPr/>
        </p:nvSpPr>
        <p:spPr>
          <a:xfrm>
            <a:off x="0" y="9384677"/>
            <a:ext cx="13001409" cy="41709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IESF – Alsace (ARISAL) – AG 25.05.2024</a:t>
            </a:r>
          </a:p>
        </p:txBody>
      </p:sp>
    </p:spTree>
    <p:extLst>
      <p:ext uri="{BB962C8B-B14F-4D97-AF65-F5344CB8AC3E}">
        <p14:creationId xmlns:p14="http://schemas.microsoft.com/office/powerpoint/2010/main" val="3249672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688977-317D-9541-A9C5-E5ED1FCFE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625" y="3332172"/>
            <a:ext cx="4083549" cy="2271991"/>
          </a:xfrm>
        </p:spPr>
        <p:txBody>
          <a:bodyPr/>
          <a:lstStyle/>
          <a:p>
            <a:r>
              <a:rPr lang="fr-FR" dirty="0"/>
              <a:t>Nos Ca</a:t>
            </a:r>
          </a:p>
        </p:txBody>
      </p:sp>
    </p:spTree>
    <p:extLst>
      <p:ext uri="{BB962C8B-B14F-4D97-AF65-F5344CB8AC3E}">
        <p14:creationId xmlns:p14="http://schemas.microsoft.com/office/powerpoint/2010/main" val="162889027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8122EF-D478-C7F5-0041-C8ADD7467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14" y="450427"/>
            <a:ext cx="9322478" cy="1172633"/>
          </a:xfrm>
        </p:spPr>
        <p:txBody>
          <a:bodyPr/>
          <a:lstStyle/>
          <a:p>
            <a:r>
              <a:rPr lang="fr-FR" dirty="0"/>
              <a:t>CA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CD0EFF-FCE7-E717-F4B1-B5B1174C9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26 janvier 2023 </a:t>
            </a:r>
          </a:p>
          <a:p>
            <a:r>
              <a:rPr lang="fr-FR" dirty="0">
                <a:solidFill>
                  <a:schemeClr val="tx1"/>
                </a:solidFill>
              </a:rPr>
              <a:t>18 mars 2023 – AG 2023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24 avril 2023</a:t>
            </a:r>
          </a:p>
          <a:p>
            <a:r>
              <a:rPr lang="fr-FR" dirty="0">
                <a:solidFill>
                  <a:schemeClr val="tx1"/>
                </a:solidFill>
              </a:rPr>
              <a:t>6 juillet 2023 </a:t>
            </a:r>
          </a:p>
          <a:p>
            <a:r>
              <a:rPr lang="fr-FR" dirty="0">
                <a:solidFill>
                  <a:schemeClr val="tx1"/>
                </a:solidFill>
              </a:rPr>
              <a:t>23 novembre 2023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4D9DFDA5-38FF-8947-5D8C-35BB9213049C}"/>
              </a:ext>
            </a:extLst>
          </p:cNvPr>
          <p:cNvSpPr txBox="1">
            <a:spLocks/>
          </p:cNvSpPr>
          <p:nvPr/>
        </p:nvSpPr>
        <p:spPr>
          <a:xfrm>
            <a:off x="758614" y="5838946"/>
            <a:ext cx="9322478" cy="11726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650230" rtl="0" eaLnBrk="1" latinLnBrk="0" hangingPunct="1">
              <a:spcBef>
                <a:spcPct val="0"/>
              </a:spcBef>
              <a:buNone/>
              <a:defRPr sz="4551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ORGANISATION INTERNE</a:t>
            </a:r>
          </a:p>
        </p:txBody>
      </p:sp>
      <p:pic>
        <p:nvPicPr>
          <p:cNvPr id="4098" name="Picture 2" descr="Dropbox for Windows Phone updated">
            <a:extLst>
              <a:ext uri="{FF2B5EF4-FFF2-40B4-BE49-F238E27FC236}">
                <a16:creationId xmlns:a16="http://schemas.microsoft.com/office/drawing/2014/main" id="{C4166F66-2A20-6603-5140-F4AEDE537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003" y="7011579"/>
            <a:ext cx="451485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Office 365: Diferencias entre la versión gratuita de Teams y la de pago ...">
            <a:extLst>
              <a:ext uri="{FF2B5EF4-FFF2-40B4-BE49-F238E27FC236}">
                <a16:creationId xmlns:a16="http://schemas.microsoft.com/office/drawing/2014/main" id="{B6E0DD70-FA12-E2BA-0AD1-5E45A67A7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5195" y="7002054"/>
            <a:ext cx="451485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122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688977-317D-9541-A9C5-E5ED1FCFE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9327" y="3332172"/>
            <a:ext cx="4574847" cy="2271991"/>
          </a:xfrm>
        </p:spPr>
        <p:txBody>
          <a:bodyPr/>
          <a:lstStyle/>
          <a:p>
            <a:r>
              <a:rPr lang="fr-FR" dirty="0"/>
              <a:t>IESF national</a:t>
            </a:r>
          </a:p>
        </p:txBody>
      </p:sp>
    </p:spTree>
    <p:extLst>
      <p:ext uri="{BB962C8B-B14F-4D97-AF65-F5344CB8AC3E}">
        <p14:creationId xmlns:p14="http://schemas.microsoft.com/office/powerpoint/2010/main" val="269500820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01B92A-34B9-C906-E7A9-22D1B223E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14" y="7621100"/>
            <a:ext cx="9322478" cy="1373885"/>
          </a:xfrm>
        </p:spPr>
        <p:txBody>
          <a:bodyPr/>
          <a:lstStyle/>
          <a:p>
            <a:r>
              <a:rPr lang="fr-FR" dirty="0"/>
              <a:t>Relations IESF National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961F10D-F15B-41F0-B79D-E2694F8B5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114" y="0"/>
            <a:ext cx="11540962" cy="7448550"/>
          </a:xfrm>
        </p:spPr>
        <p:txBody>
          <a:bodyPr>
            <a:normAutofit/>
          </a:bodyPr>
          <a:lstStyle/>
          <a:p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Congrès IESF-Régions 2023 . 30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nov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– 4 déc. CAEN</a:t>
            </a:r>
          </a:p>
          <a:p>
            <a:r>
              <a:rPr lang="fr-FR" dirty="0">
                <a:solidFill>
                  <a:schemeClr val="tx1">
                    <a:lumMod val="95000"/>
                  </a:schemeClr>
                </a:solidFill>
              </a:rPr>
              <a:t>Participation Nicole</a:t>
            </a:r>
          </a:p>
          <a:p>
            <a:endParaRPr lang="fr-FR" dirty="0"/>
          </a:p>
          <a:p>
            <a:r>
              <a:rPr lang="fr-FR" dirty="0"/>
              <a:t>AGO IESF – 19 juin 2023 – Neuilly + </a:t>
            </a:r>
            <a:r>
              <a:rPr lang="fr-FR" dirty="0" err="1"/>
              <a:t>visio</a:t>
            </a:r>
            <a:r>
              <a:rPr lang="fr-FR" dirty="0"/>
              <a:t>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Réunions Bureau des Régions </a:t>
            </a:r>
          </a:p>
          <a:p>
            <a:r>
              <a:rPr lang="fr-FR" dirty="0"/>
              <a:t>CR disponibles sur demande</a:t>
            </a:r>
          </a:p>
          <a:p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1EF0BF-6533-A240-AE90-6F1EAE29EBFB}"/>
              </a:ext>
            </a:extLst>
          </p:cNvPr>
          <p:cNvSpPr/>
          <p:nvPr/>
        </p:nvSpPr>
        <p:spPr>
          <a:xfrm>
            <a:off x="0" y="9384677"/>
            <a:ext cx="13001409" cy="41709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IESF – Alsace (ARISAL) – AG 25.05.2024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9C43FF5-B497-CF0D-AB55-1AEC397E201C}"/>
              </a:ext>
            </a:extLst>
          </p:cNvPr>
          <p:cNvSpPr txBox="1"/>
          <p:nvPr/>
        </p:nvSpPr>
        <p:spPr>
          <a:xfrm>
            <a:off x="3810001" y="2939445"/>
            <a:ext cx="8474286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/>
              <a:t>Présents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distanciel</a:t>
            </a:r>
            <a:r>
              <a:rPr lang="en-US" sz="2400" dirty="0"/>
              <a:t> pour </a:t>
            </a:r>
            <a:r>
              <a:rPr lang="en-US" sz="2400" dirty="0" err="1"/>
              <a:t>l’Alsace</a:t>
            </a:r>
            <a:r>
              <a:rPr lang="en-US" sz="2400" dirty="0"/>
              <a:t> : </a:t>
            </a:r>
            <a:endParaRPr lang="fr-FR" sz="2400" dirty="0"/>
          </a:p>
          <a:p>
            <a:r>
              <a:rPr lang="en-US" sz="2400" dirty="0"/>
              <a:t>• Nicole BOMO (</a:t>
            </a:r>
            <a:r>
              <a:rPr lang="en-US" sz="2400" dirty="0" err="1"/>
              <a:t>Invitée</a:t>
            </a:r>
            <a:r>
              <a:rPr lang="en-US" sz="2400" dirty="0"/>
              <a:t> IESF-Alsace) </a:t>
            </a:r>
          </a:p>
          <a:p>
            <a:r>
              <a:rPr lang="en-US" sz="2400" dirty="0"/>
              <a:t>• Willy KRESSER (</a:t>
            </a:r>
            <a:r>
              <a:rPr lang="en-US" sz="2400" dirty="0" err="1"/>
              <a:t>Pouvoir</a:t>
            </a:r>
            <a:r>
              <a:rPr lang="en-US" sz="2400" dirty="0"/>
              <a:t> IESF-Alsace) </a:t>
            </a:r>
          </a:p>
          <a:p>
            <a:r>
              <a:rPr lang="en-US" sz="2400" dirty="0"/>
              <a:t>• Aurélien TRUCHASSOU (Association « Arts &amp; Industrie »)</a:t>
            </a:r>
          </a:p>
        </p:txBody>
      </p:sp>
    </p:spTree>
    <p:extLst>
      <p:ext uri="{BB962C8B-B14F-4D97-AF65-F5344CB8AC3E}">
        <p14:creationId xmlns:p14="http://schemas.microsoft.com/office/powerpoint/2010/main" val="207547025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688977-317D-9541-A9C5-E5ED1FCFE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625" y="3332172"/>
            <a:ext cx="4083549" cy="2271991"/>
          </a:xfrm>
        </p:spPr>
        <p:txBody>
          <a:bodyPr/>
          <a:lstStyle/>
          <a:p>
            <a:pPr algn="ctr"/>
            <a:r>
              <a:rPr lang="fr-FR" dirty="0"/>
              <a:t>EVENEMENTS 2023</a:t>
            </a:r>
          </a:p>
        </p:txBody>
      </p:sp>
    </p:spTree>
    <p:extLst>
      <p:ext uri="{BB962C8B-B14F-4D97-AF65-F5344CB8AC3E}">
        <p14:creationId xmlns:p14="http://schemas.microsoft.com/office/powerpoint/2010/main" val="3201228849"/>
      </p:ext>
    </p:extLst>
  </p:cSld>
  <p:clrMapOvr>
    <a:masterClrMapping/>
  </p:clrMapOvr>
  <p:transition spd="med"/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Secteur">
  <a:themeElements>
    <a:clrScheme name="Secteu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eu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eu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4918</TotalTime>
  <Words>1683</Words>
  <Application>Microsoft Office PowerPoint</Application>
  <PresentationFormat>Personnalisé</PresentationFormat>
  <Paragraphs>269</Paragraphs>
  <Slides>49</Slides>
  <Notes>13</Notes>
  <HiddenSlides>7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49</vt:i4>
      </vt:variant>
    </vt:vector>
  </HeadingPairs>
  <TitlesOfParts>
    <vt:vector size="58" baseType="lpstr">
      <vt:lpstr>Arial</vt:lpstr>
      <vt:lpstr>Calibri</vt:lpstr>
      <vt:lpstr>Calibri Light</vt:lpstr>
      <vt:lpstr>Century Gothic</vt:lpstr>
      <vt:lpstr>Google Sans</vt:lpstr>
      <vt:lpstr>Helvetica Neue</vt:lpstr>
      <vt:lpstr>Times New Roman</vt:lpstr>
      <vt:lpstr>Wingdings 3</vt:lpstr>
      <vt:lpstr>Secteur</vt:lpstr>
      <vt:lpstr>Présentation PowerPoint</vt:lpstr>
      <vt:lpstr>Ordre du jour de l’Assemblée Générale</vt:lpstr>
      <vt:lpstr>Validation du PV de l’AG 2023</vt:lpstr>
      <vt:lpstr>Rapport moral pour l’exercice 2023</vt:lpstr>
      <vt:lpstr>Nos Ca</vt:lpstr>
      <vt:lpstr>CA</vt:lpstr>
      <vt:lpstr>IESF national</vt:lpstr>
      <vt:lpstr>Relations IESF National</vt:lpstr>
      <vt:lpstr>EVENEMENTS 2023</vt:lpstr>
      <vt:lpstr>JNI 2023 Mulhouse  Parcours internationaux  </vt:lpstr>
      <vt:lpstr>18 mars – Visite studium (suite AG)</vt:lpstr>
      <vt:lpstr>Présentation PowerPoint</vt:lpstr>
      <vt:lpstr>Présentation PowerPoint</vt:lpstr>
      <vt:lpstr>Présentation PowerPoint</vt:lpstr>
      <vt:lpstr>Présentation PowerPoint</vt:lpstr>
      <vt:lpstr>PMIS</vt:lpstr>
      <vt:lpstr>PMIS</vt:lpstr>
      <vt:lpstr>Présentation PowerPoint</vt:lpstr>
      <vt:lpstr>SALONS</vt:lpstr>
      <vt:lpstr>Présentation PowerPoint</vt:lpstr>
      <vt:lpstr>Présentation PowerPoint</vt:lpstr>
      <vt:lpstr>Présentation PowerPoint</vt:lpstr>
      <vt:lpstr>Statistiques communication (2024)</vt:lpstr>
      <vt:lpstr>Actions de communication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Rapport financier  Exercice 2023</vt:lpstr>
      <vt:lpstr>ADHERENTS</vt:lpstr>
      <vt:lpstr>Groupements</vt:lpstr>
      <vt:lpstr>Rapport  des  Réviseurs aux Comptes</vt:lpstr>
      <vt:lpstr>Renouvellement des Réviseurs aux Comptes</vt:lpstr>
      <vt:lpstr>Programme d’activités 2024</vt:lpstr>
      <vt:lpstr>Présentation PowerPoint</vt:lpstr>
      <vt:lpstr>Repas convivial  : 3 mai 2024</vt:lpstr>
      <vt:lpstr>Présentation PowerPoint</vt:lpstr>
      <vt:lpstr>Présentation PowerPoint</vt:lpstr>
      <vt:lpstr>Budget prévisionnel 2024</vt:lpstr>
      <vt:lpstr>Cotisations 2025</vt:lpstr>
      <vt:lpstr>Barème frais de mission</vt:lpstr>
      <vt:lpstr>Barème frais de mission</vt:lpstr>
      <vt:lpstr>ELECTIONS AU Conseil d’Administration 2024</vt:lpstr>
      <vt:lpstr>Présentation PowerPoint</vt:lpstr>
      <vt:lpstr>Programme  d’activités 2024</vt:lpstr>
      <vt:lpstr>SUJETS EN ATTENTE 2024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celine poloce</dc:creator>
  <cp:lastModifiedBy>Sylvain Lecler</cp:lastModifiedBy>
  <cp:revision>57</cp:revision>
  <dcterms:created xsi:type="dcterms:W3CDTF">2020-03-10T10:55:55Z</dcterms:created>
  <dcterms:modified xsi:type="dcterms:W3CDTF">2024-05-25T06:55:35Z</dcterms:modified>
</cp:coreProperties>
</file>