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09" r:id="rId1"/>
  </p:sldMasterIdLst>
  <p:notesMasterIdLst>
    <p:notesMasterId r:id="rId23"/>
  </p:notesMasterIdLst>
  <p:sldIdLst>
    <p:sldId id="256" r:id="rId2"/>
    <p:sldId id="318" r:id="rId3"/>
    <p:sldId id="352" r:id="rId4"/>
    <p:sldId id="319" r:id="rId5"/>
    <p:sldId id="359" r:id="rId6"/>
    <p:sldId id="326" r:id="rId7"/>
    <p:sldId id="357" r:id="rId8"/>
    <p:sldId id="356" r:id="rId9"/>
    <p:sldId id="353" r:id="rId10"/>
    <p:sldId id="345" r:id="rId11"/>
    <p:sldId id="350" r:id="rId12"/>
    <p:sldId id="355" r:id="rId13"/>
    <p:sldId id="330" r:id="rId14"/>
    <p:sldId id="324" r:id="rId15"/>
    <p:sldId id="328" r:id="rId16"/>
    <p:sldId id="347" r:id="rId17"/>
    <p:sldId id="346" r:id="rId18"/>
    <p:sldId id="307" r:id="rId19"/>
    <p:sldId id="351" r:id="rId20"/>
    <p:sldId id="295" r:id="rId21"/>
    <p:sldId id="260" r:id="rId22"/>
  </p:sldIdLst>
  <p:sldSz cx="13004800" cy="975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3" autoAdjust="0"/>
    <p:restoredTop sz="83150" autoAdjust="0"/>
  </p:normalViewPr>
  <p:slideViewPr>
    <p:cSldViewPr snapToGrid="0">
      <p:cViewPr varScale="1">
        <p:scale>
          <a:sx n="24" d="100"/>
          <a:sy n="24" d="100"/>
        </p:scale>
        <p:origin x="1292" y="40"/>
      </p:cViewPr>
      <p:guideLst/>
    </p:cSldViewPr>
  </p:slideViewPr>
  <p:outlineViewPr>
    <p:cViewPr>
      <p:scale>
        <a:sx n="33" d="100"/>
        <a:sy n="33" d="100"/>
      </p:scale>
      <p:origin x="0" y="-9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0886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848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27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169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838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1377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165239" y="1663902"/>
            <a:ext cx="6847765" cy="7102296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614" y="758614"/>
            <a:ext cx="8753370" cy="4443308"/>
          </a:xfrm>
        </p:spPr>
        <p:txBody>
          <a:bodyPr anchor="b">
            <a:normAutofit/>
          </a:bodyPr>
          <a:lstStyle>
            <a:lvl1pPr algn="l">
              <a:defRPr sz="6258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8614" y="5466834"/>
            <a:ext cx="7046044" cy="2721374"/>
          </a:xfrm>
        </p:spPr>
        <p:txBody>
          <a:bodyPr anchor="t">
            <a:normAutofit/>
          </a:bodyPr>
          <a:lstStyle>
            <a:lvl1pPr marL="0" indent="0" algn="l">
              <a:buNone/>
              <a:defRPr sz="2844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37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58614" y="758613"/>
            <a:ext cx="11487573" cy="4443307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83736" y="5466833"/>
            <a:ext cx="10355672" cy="65024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2276"/>
            </a:lvl1pPr>
            <a:lvl2pPr marL="650230" indent="0">
              <a:buFontTx/>
              <a:buNone/>
              <a:defRPr/>
            </a:lvl2pPr>
            <a:lvl3pPr marL="1300460" indent="0">
              <a:buFontTx/>
              <a:buNone/>
              <a:defRPr/>
            </a:lvl3pPr>
            <a:lvl4pPr marL="1950690" indent="0">
              <a:buFontTx/>
              <a:buNone/>
              <a:defRPr/>
            </a:lvl4pPr>
            <a:lvl5pPr marL="2600919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501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758613"/>
            <a:ext cx="11487573" cy="4118187"/>
          </a:xfrm>
        </p:spPr>
        <p:txBody>
          <a:bodyPr anchor="ctr">
            <a:normAutofit/>
          </a:bodyPr>
          <a:lstStyle>
            <a:lvl1pPr algn="l">
              <a:defRPr sz="3982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5852160"/>
            <a:ext cx="9078830" cy="2709333"/>
          </a:xfrm>
        </p:spPr>
        <p:txBody>
          <a:bodyPr anchor="ctr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936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825" y="758613"/>
            <a:ext cx="9756142" cy="4118187"/>
          </a:xfrm>
        </p:spPr>
        <p:txBody>
          <a:bodyPr anchor="ctr">
            <a:normAutofit/>
          </a:bodyPr>
          <a:lstStyle>
            <a:lvl1pPr algn="l">
              <a:defRPr sz="3982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7227" y="4876800"/>
            <a:ext cx="9105731" cy="686364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650230" indent="0">
              <a:buFontTx/>
              <a:buNone/>
              <a:defRPr/>
            </a:lvl2pPr>
            <a:lvl3pPr marL="1300460" indent="0">
              <a:buFontTx/>
              <a:buNone/>
              <a:defRPr/>
            </a:lvl3pPr>
            <a:lvl4pPr marL="1950690" indent="0">
              <a:buFontTx/>
              <a:buNone/>
              <a:defRPr/>
            </a:lvl4pPr>
            <a:lvl5pPr marL="2600919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6117077"/>
            <a:ext cx="9077136" cy="2444416"/>
          </a:xfrm>
        </p:spPr>
        <p:txBody>
          <a:bodyPr anchor="ctr">
            <a:normAutofit/>
          </a:bodyPr>
          <a:lstStyle>
            <a:lvl1pPr marL="0" indent="0" algn="l">
              <a:buNone/>
              <a:defRPr sz="2844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25121" y="1010665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/>
            <a:r>
              <a:rPr lang="en-US" sz="1137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45708" y="3937566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 algn="r"/>
            <a:r>
              <a:rPr lang="en-US" sz="1137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9311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4876800"/>
            <a:ext cx="9077136" cy="2414080"/>
          </a:xfrm>
        </p:spPr>
        <p:txBody>
          <a:bodyPr anchor="b">
            <a:normAutofit/>
          </a:bodyPr>
          <a:lstStyle>
            <a:lvl1pPr algn="l">
              <a:defRPr sz="3982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7300239"/>
            <a:ext cx="9078830" cy="1261254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769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826" y="758613"/>
            <a:ext cx="9756140" cy="4118187"/>
          </a:xfrm>
        </p:spPr>
        <p:txBody>
          <a:bodyPr anchor="ctr">
            <a:normAutofit/>
          </a:bodyPr>
          <a:lstStyle>
            <a:lvl1pPr algn="l">
              <a:defRPr sz="3982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58614" y="5527040"/>
            <a:ext cx="9077136" cy="149314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44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7044267"/>
            <a:ext cx="9077134" cy="1517227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25121" y="1010665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/>
            <a:r>
              <a:rPr lang="en-US" sz="1137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45708" y="3937566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 algn="r"/>
            <a:r>
              <a:rPr lang="en-US" sz="1137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1291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" y="758613"/>
            <a:ext cx="10703158" cy="411818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982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58614" y="5587248"/>
            <a:ext cx="9077136" cy="119210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44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6779357"/>
            <a:ext cx="9077134" cy="1782137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129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 algn="l">
              <a:defRPr sz="398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8614" y="758615"/>
            <a:ext cx="9322478" cy="5358464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508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8889" y="758614"/>
            <a:ext cx="2907298" cy="6285653"/>
          </a:xfrm>
        </p:spPr>
        <p:txBody>
          <a:bodyPr vert="eaVert">
            <a:normAutofit/>
          </a:bodyPr>
          <a:lstStyle>
            <a:lvl1pPr>
              <a:defRPr sz="398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8613" y="758613"/>
            <a:ext cx="8320017" cy="780288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766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42801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614" y="758613"/>
            <a:ext cx="9322478" cy="5358464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67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" y="2817706"/>
            <a:ext cx="9105732" cy="3299366"/>
          </a:xfrm>
        </p:spPr>
        <p:txBody>
          <a:bodyPr anchor="b">
            <a:normAutofit/>
          </a:bodyPr>
          <a:lstStyle>
            <a:lvl1pPr algn="l">
              <a:defRPr sz="4551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6381985"/>
            <a:ext cx="9105731" cy="2179509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29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758614" y="758614"/>
            <a:ext cx="5617731" cy="535846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6630915" y="758613"/>
            <a:ext cx="5615272" cy="5346418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46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735" y="758613"/>
            <a:ext cx="5286209" cy="866987"/>
          </a:xfrm>
        </p:spPr>
        <p:txBody>
          <a:bodyPr anchor="b">
            <a:noAutofit/>
          </a:bodyPr>
          <a:lstStyle>
            <a:lvl1pPr marL="0" indent="0">
              <a:buNone/>
              <a:defRPr sz="3413" b="0" cap="all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613" y="1625601"/>
            <a:ext cx="5611331" cy="449147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4912" y="806027"/>
            <a:ext cx="5353317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 cap="all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0915" y="1625600"/>
            <a:ext cx="5627314" cy="4479431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56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16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6549" y="758613"/>
            <a:ext cx="4551680" cy="2167467"/>
          </a:xfrm>
        </p:spPr>
        <p:txBody>
          <a:bodyPr anchor="b">
            <a:normAutofit/>
          </a:bodyPr>
          <a:lstStyle>
            <a:lvl1pPr algn="l">
              <a:defRPr sz="2844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613" y="758613"/>
            <a:ext cx="6312896" cy="780288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06549" y="3142830"/>
            <a:ext cx="4551680" cy="2974246"/>
          </a:xfrm>
        </p:spPr>
        <p:txBody>
          <a:bodyPr anchor="t">
            <a:normAutofit/>
          </a:bodyPr>
          <a:lstStyle>
            <a:lvl1pPr marL="0" indent="0">
              <a:buNone/>
              <a:defRPr sz="2276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79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4027" y="2059093"/>
            <a:ext cx="5067745" cy="1625600"/>
          </a:xfrm>
        </p:spPr>
        <p:txBody>
          <a:bodyPr anchor="b">
            <a:normAutofit/>
          </a:bodyPr>
          <a:lstStyle>
            <a:lvl1pPr algn="l">
              <a:defRPr sz="3413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083733" y="1300480"/>
            <a:ext cx="4666274" cy="682752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4350" y="3901440"/>
            <a:ext cx="5069117" cy="2962204"/>
          </a:xfrm>
        </p:spPr>
        <p:txBody>
          <a:bodyPr anchor="t">
            <a:normAutofit/>
          </a:bodyPr>
          <a:lstStyle>
            <a:lvl1pPr marL="0" indent="0">
              <a:buNone/>
              <a:defRPr sz="2560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58613" y="8778241"/>
            <a:ext cx="8265563" cy="519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25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487182" y="5539083"/>
            <a:ext cx="3513537" cy="3781025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758615"/>
            <a:ext cx="9322478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7460" y="8778245"/>
            <a:ext cx="1707325" cy="51928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2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8613" y="8778241"/>
            <a:ext cx="8265563" cy="51928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2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56962" y="7933836"/>
            <a:ext cx="1218712" cy="9527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98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667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5" r:id="rId16"/>
    <p:sldLayoutId id="2147483926" r:id="rId17"/>
    <p:sldLayoutId id="2147483927" r:id="rId18"/>
  </p:sldLayoutIdLst>
  <p:txStyles>
    <p:titleStyle>
      <a:lvl1pPr algn="l" defTabSz="650230" rtl="0" eaLnBrk="1" latinLnBrk="0" hangingPunct="1">
        <a:spcBef>
          <a:spcPct val="0"/>
        </a:spcBef>
        <a:buNone/>
        <a:defRPr sz="4551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6394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844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1056623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5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706853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76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2194526" indent="-243836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844756" indent="-243836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357626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422649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487672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552695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" name="Rectangle 132">
            <a:extLst>
              <a:ext uri="{FF2B5EF4-FFF2-40B4-BE49-F238E27FC236}">
                <a16:creationId xmlns:a16="http://schemas.microsoft.com/office/drawing/2014/main" id="{9BC4794E-A4AC-42E1-A99F-469C912E07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13F1EA3-2BA1-4FF3-9B83-CE9C6C8D27A1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518C902E-5109-4A69-9174-42EA8E794F3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72BE8D63-622B-4B9D-A2EE-A837D22A6D4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F8CD3F5D-A0D5-4035-9B35-6D30C01201C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F13DD18-75A1-4A3F-AB15-8F137483599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D39B40C-106C-46CC-A106-B4D292469DA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Snip Diagonal Corner Rectangle 6">
            <a:extLst>
              <a:ext uri="{FF2B5EF4-FFF2-40B4-BE49-F238E27FC236}">
                <a16:creationId xmlns:a16="http://schemas.microsoft.com/office/drawing/2014/main" id="{798159DC-A6C4-4AA8-A82F-DF0678B9E45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266" y="882804"/>
            <a:ext cx="5478566" cy="7519059"/>
          </a:xfrm>
          <a:prstGeom prst="snip2DiagRect">
            <a:avLst>
              <a:gd name="adj1" fmla="val 9954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04B167-AAAA-4B17-8114-1886D48008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-297"/>
          <a:stretch/>
        </p:blipFill>
        <p:spPr>
          <a:xfrm>
            <a:off x="850963" y="1030345"/>
            <a:ext cx="5131157" cy="2614805"/>
          </a:xfrm>
          <a:custGeom>
            <a:avLst/>
            <a:gdLst>
              <a:gd name="connsiteX0" fmla="*/ 478762 w 4809744"/>
              <a:gd name="connsiteY0" fmla="*/ 0 h 2562724"/>
              <a:gd name="connsiteX1" fmla="*/ 4809744 w 4809744"/>
              <a:gd name="connsiteY1" fmla="*/ 0 h 2562724"/>
              <a:gd name="connsiteX2" fmla="*/ 4809744 w 4809744"/>
              <a:gd name="connsiteY2" fmla="*/ 2562724 h 2562724"/>
              <a:gd name="connsiteX3" fmla="*/ 0 w 4809744"/>
              <a:gd name="connsiteY3" fmla="*/ 2562724 h 2562724"/>
              <a:gd name="connsiteX4" fmla="*/ 0 w 4809744"/>
              <a:gd name="connsiteY4" fmla="*/ 478762 h 2562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744" h="2562724">
                <a:moveTo>
                  <a:pt x="478762" y="0"/>
                </a:moveTo>
                <a:lnTo>
                  <a:pt x="4809744" y="0"/>
                </a:lnTo>
                <a:lnTo>
                  <a:pt x="4809744" y="2562724"/>
                </a:lnTo>
                <a:lnTo>
                  <a:pt x="0" y="2562724"/>
                </a:lnTo>
                <a:lnTo>
                  <a:pt x="0" y="478762"/>
                </a:lnTo>
                <a:close/>
              </a:path>
            </a:pathLst>
          </a:custGeom>
        </p:spPr>
      </p:pic>
      <p:sp>
        <p:nvSpPr>
          <p:cNvPr id="120" name="ASSEMBLÉE GÉNÉRALE…"/>
          <p:cNvSpPr>
            <a:spLocks noGrp="1"/>
          </p:cNvSpPr>
          <p:nvPr>
            <p:ph type="subTitle" idx="1"/>
          </p:nvPr>
        </p:nvSpPr>
        <p:spPr>
          <a:xfrm>
            <a:off x="6329529" y="1339240"/>
            <a:ext cx="6227801" cy="248280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Réunion IESF 68</a:t>
            </a:r>
          </a:p>
          <a:p>
            <a:r>
              <a:rPr lang="fr-FR" sz="4000" dirty="0">
                <a:solidFill>
                  <a:schemeClr val="tx1"/>
                </a:solidFill>
              </a:rPr>
              <a:t>14 juin 2024</a:t>
            </a:r>
          </a:p>
          <a:p>
            <a:r>
              <a:rPr lang="fr-FR" sz="4000" dirty="0">
                <a:solidFill>
                  <a:schemeClr val="tx1"/>
                </a:solidFill>
              </a:rPr>
              <a:t>Mercure Mulhouse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3234FC-D2B1-40FF-954C-C9DAE09B396F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  <p:pic>
        <p:nvPicPr>
          <p:cNvPr id="1026" name="Picture 2" descr="Un 7ème campus Icam à Strasbourg ! | Icam">
            <a:extLst>
              <a:ext uri="{FF2B5EF4-FFF2-40B4-BE49-F238E27FC236}">
                <a16:creationId xmlns:a16="http://schemas.microsoft.com/office/drawing/2014/main" id="{0190B102-80D1-4840-D9A7-518554F9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574" y="4453094"/>
            <a:ext cx="4680927" cy="245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D360FE-54BB-B105-9EB7-8FD7CA57F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208" y="2533626"/>
            <a:ext cx="5862383" cy="5358464"/>
          </a:xfrm>
        </p:spPr>
        <p:txBody>
          <a:bodyPr/>
          <a:lstStyle/>
          <a:p>
            <a:r>
              <a:rPr lang="en-US" sz="3200" dirty="0"/>
              <a:t>Fête de la Science les 11,</a:t>
            </a:r>
            <a:r>
              <a:rPr lang="en-US" sz="3200" b="1" dirty="0"/>
              <a:t>12 </a:t>
            </a:r>
            <a:r>
              <a:rPr lang="en-US" sz="3200" dirty="0"/>
              <a:t>et 13 </a:t>
            </a:r>
            <a:r>
              <a:rPr lang="en-US" sz="3200" dirty="0" err="1"/>
              <a:t>octobre</a:t>
            </a:r>
            <a:r>
              <a:rPr lang="en-US" sz="3200" dirty="0"/>
              <a:t> Village des Sciences de Colmar (Salle des </a:t>
            </a:r>
            <a:r>
              <a:rPr lang="en-US" sz="3200" dirty="0" err="1"/>
              <a:t>Catherinettes</a:t>
            </a:r>
            <a:r>
              <a:rPr lang="en-US" sz="3200" dirty="0"/>
              <a:t>)</a:t>
            </a:r>
            <a:endParaRPr lang="fr-FR" dirty="0"/>
          </a:p>
          <a:p>
            <a:r>
              <a:rPr lang="fr-FR" dirty="0"/>
              <a:t>Cette année thème de l’eau</a:t>
            </a:r>
          </a:p>
          <a:p>
            <a:r>
              <a:rPr lang="fr-FR" dirty="0"/>
              <a:t>IESF tiendra un stand le 12 uniquement </a:t>
            </a:r>
          </a:p>
        </p:txBody>
      </p:sp>
    </p:spTree>
    <p:extLst>
      <p:ext uri="{BB962C8B-B14F-4D97-AF65-F5344CB8AC3E}">
        <p14:creationId xmlns:p14="http://schemas.microsoft.com/office/powerpoint/2010/main" val="53082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9A12AE9-4A74-4031-A8FD-0ACAE2EB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C7B513-D6C6-5DBE-28FC-3A5F3D741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987" y="7915233"/>
            <a:ext cx="4248869" cy="1481104"/>
          </a:xfrm>
        </p:spPr>
        <p:txBody>
          <a:bodyPr>
            <a:normAutofit/>
          </a:bodyPr>
          <a:lstStyle/>
          <a:p>
            <a:r>
              <a:rPr lang="fr-FR" sz="4000" dirty="0"/>
              <a:t>SALONS</a:t>
            </a:r>
          </a:p>
        </p:txBody>
      </p:sp>
      <p:sp>
        <p:nvSpPr>
          <p:cNvPr id="23" name="Snip Diagonal Corner Rectangle 20">
            <a:extLst>
              <a:ext uri="{FF2B5EF4-FFF2-40B4-BE49-F238E27FC236}">
                <a16:creationId xmlns:a16="http://schemas.microsoft.com/office/drawing/2014/main" id="{3EC58093-4B2A-4006-A3E5-285C8F32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387" y="-2"/>
            <a:ext cx="6489721" cy="9753599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2" descr="Une image contenant texte, balle, football, Visage humain&#10;&#10;Description générée automatiquement">
            <a:extLst>
              <a:ext uri="{FF2B5EF4-FFF2-40B4-BE49-F238E27FC236}">
                <a16:creationId xmlns:a16="http://schemas.microsoft.com/office/drawing/2014/main" id="{8D2E82E0-9595-6289-0304-0AE4C3D0D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2703088" y="4564684"/>
            <a:ext cx="3624208" cy="5188916"/>
          </a:xfrm>
          <a:prstGeom prst="rect">
            <a:avLst/>
          </a:prstGeom>
        </p:spPr>
      </p:pic>
      <p:pic>
        <p:nvPicPr>
          <p:cNvPr id="7" name="Image 6" descr="Une image contenant texte, Police, capture d’écran, affiche&#10;&#10;Description générée automatiquement">
            <a:extLst>
              <a:ext uri="{FF2B5EF4-FFF2-40B4-BE49-F238E27FC236}">
                <a16:creationId xmlns:a16="http://schemas.microsoft.com/office/drawing/2014/main" id="{71EEA1E9-DC62-DE50-18CA-DCF00D676D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-532" y="10"/>
            <a:ext cx="4091274" cy="5546312"/>
          </a:xfrm>
          <a:custGeom>
            <a:avLst/>
            <a:gdLst/>
            <a:ahLst/>
            <a:cxnLst/>
            <a:rect l="l" t="t" r="r" b="b"/>
            <a:pathLst>
              <a:path w="4551358" h="3899758">
                <a:moveTo>
                  <a:pt x="0" y="0"/>
                </a:moveTo>
                <a:lnTo>
                  <a:pt x="4551358" y="0"/>
                </a:lnTo>
                <a:lnTo>
                  <a:pt x="4551358" y="3077500"/>
                </a:lnTo>
                <a:lnTo>
                  <a:pt x="2843111" y="3077500"/>
                </a:lnTo>
                <a:lnTo>
                  <a:pt x="2843111" y="3899758"/>
                </a:lnTo>
                <a:lnTo>
                  <a:pt x="0" y="3899758"/>
                </a:lnTo>
                <a:close/>
              </a:path>
            </a:pathLst>
          </a:custGeom>
        </p:spPr>
      </p:pic>
      <p:pic>
        <p:nvPicPr>
          <p:cNvPr id="4" name="Image 3" descr="Une image contenant texte, capture d’écran, Caractère coloré, graphisme&#10;&#10;Description générée automatiquement">
            <a:extLst>
              <a:ext uri="{FF2B5EF4-FFF2-40B4-BE49-F238E27FC236}">
                <a16:creationId xmlns:a16="http://schemas.microsoft.com/office/drawing/2014/main" id="{D5FE504E-20A3-EDA7-A7E8-560A75BB59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4223657" y="-381"/>
            <a:ext cx="2103640" cy="4383962"/>
          </a:xfrm>
          <a:prstGeom prst="rect">
            <a:avLst/>
          </a:prstGeom>
        </p:spPr>
      </p:pic>
      <p:pic>
        <p:nvPicPr>
          <p:cNvPr id="6" name="Image 5" descr="Une image contenant texte, Danse, affiche, graphisme&#10;&#10;Description générée automatiquement">
            <a:extLst>
              <a:ext uri="{FF2B5EF4-FFF2-40B4-BE49-F238E27FC236}">
                <a16:creationId xmlns:a16="http://schemas.microsoft.com/office/drawing/2014/main" id="{0E7E523A-6E28-B195-F941-5D323C64C3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72" y="5748121"/>
            <a:ext cx="2568726" cy="400547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CDC66B-99DC-FE98-BF74-761A8B4A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336" y="357263"/>
            <a:ext cx="6094461" cy="90390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Strasbourg </a:t>
            </a:r>
          </a:p>
          <a:p>
            <a:r>
              <a:rPr lang="en-US" sz="2400" dirty="0">
                <a:solidFill>
                  <a:schemeClr val="tx1"/>
                </a:solidFill>
              </a:rPr>
              <a:t>12 /10/24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Etudes </a:t>
            </a:r>
            <a:r>
              <a:rPr lang="en-US" sz="2400" dirty="0" err="1">
                <a:solidFill>
                  <a:schemeClr val="tx1"/>
                </a:solidFill>
              </a:rPr>
              <a:t>Supérieures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Grandes </a:t>
            </a:r>
            <a:r>
              <a:rPr lang="en-US" sz="2400" dirty="0" err="1">
                <a:solidFill>
                  <a:schemeClr val="tx1"/>
                </a:solidFill>
              </a:rPr>
              <a:t>Ecoles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11/01/25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Etudes </a:t>
            </a:r>
            <a:r>
              <a:rPr lang="en-US" sz="2400" dirty="0" err="1">
                <a:solidFill>
                  <a:schemeClr val="tx1"/>
                </a:solidFill>
              </a:rPr>
              <a:t>Supérieures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Salon des formations du numérique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Sup Alternance et </a:t>
            </a:r>
            <a:r>
              <a:rPr lang="en-US" sz="2400" dirty="0" err="1">
                <a:solidFill>
                  <a:schemeClr val="tx1"/>
                </a:solidFill>
              </a:rPr>
              <a:t>Apprentissage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2809DB-3343-447B-9D09-18C7E64AC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78439" y="4214516"/>
            <a:ext cx="2022970" cy="3154867"/>
            <a:chOff x="10292292" y="2963333"/>
            <a:chExt cx="1896535" cy="22182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C71C384-8855-4006-8053-EC6313688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609716B-9A78-4DD5-B3DE-89DDB7CD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699485" y="3190344"/>
              <a:ext cx="1489342" cy="148934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77954BC-FAE2-4AE4-BF60-1A0C006A7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4EAA304-39C1-4301-ACCF-A1D36231FB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A70895-9205-4D3F-BFB9-E50B38104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DE7A371-CC97-67D7-79FE-949264CD022C}"/>
              </a:ext>
            </a:extLst>
          </p:cNvPr>
          <p:cNvSpPr txBox="1">
            <a:spLocks/>
          </p:cNvSpPr>
          <p:nvPr/>
        </p:nvSpPr>
        <p:spPr>
          <a:xfrm>
            <a:off x="4218708" y="758613"/>
            <a:ext cx="5862383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398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9A12AE9-4A74-4031-A8FD-0ACAE2EB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C7B513-D6C6-5DBE-28FC-3A5F3D741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987" y="7915233"/>
            <a:ext cx="4248869" cy="1481104"/>
          </a:xfrm>
        </p:spPr>
        <p:txBody>
          <a:bodyPr>
            <a:normAutofit/>
          </a:bodyPr>
          <a:lstStyle/>
          <a:p>
            <a:r>
              <a:rPr lang="fr-FR" sz="4000" dirty="0"/>
              <a:t>SALONS</a:t>
            </a:r>
          </a:p>
        </p:txBody>
      </p:sp>
      <p:sp>
        <p:nvSpPr>
          <p:cNvPr id="23" name="Snip Diagonal Corner Rectangle 20">
            <a:extLst>
              <a:ext uri="{FF2B5EF4-FFF2-40B4-BE49-F238E27FC236}">
                <a16:creationId xmlns:a16="http://schemas.microsoft.com/office/drawing/2014/main" id="{3EC58093-4B2A-4006-A3E5-285C8F32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387" y="-2"/>
            <a:ext cx="6489721" cy="9753599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2" descr="Une image contenant texte, balle, football, Visage humain&#10;&#10;Description générée automatiquement">
            <a:extLst>
              <a:ext uri="{FF2B5EF4-FFF2-40B4-BE49-F238E27FC236}">
                <a16:creationId xmlns:a16="http://schemas.microsoft.com/office/drawing/2014/main" id="{8D2E82E0-9595-6289-0304-0AE4C3D0D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2703088" y="4564684"/>
            <a:ext cx="3624208" cy="5188916"/>
          </a:xfrm>
          <a:prstGeom prst="rect">
            <a:avLst/>
          </a:prstGeom>
        </p:spPr>
      </p:pic>
      <p:pic>
        <p:nvPicPr>
          <p:cNvPr id="7" name="Image 6" descr="Une image contenant texte, Police, capture d’écran, affiche&#10;&#10;Description générée automatiquement">
            <a:extLst>
              <a:ext uri="{FF2B5EF4-FFF2-40B4-BE49-F238E27FC236}">
                <a16:creationId xmlns:a16="http://schemas.microsoft.com/office/drawing/2014/main" id="{71EEA1E9-DC62-DE50-18CA-DCF00D676D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-532" y="10"/>
            <a:ext cx="4091274" cy="5546312"/>
          </a:xfrm>
          <a:custGeom>
            <a:avLst/>
            <a:gdLst/>
            <a:ahLst/>
            <a:cxnLst/>
            <a:rect l="l" t="t" r="r" b="b"/>
            <a:pathLst>
              <a:path w="4551358" h="3899758">
                <a:moveTo>
                  <a:pt x="0" y="0"/>
                </a:moveTo>
                <a:lnTo>
                  <a:pt x="4551358" y="0"/>
                </a:lnTo>
                <a:lnTo>
                  <a:pt x="4551358" y="3077500"/>
                </a:lnTo>
                <a:lnTo>
                  <a:pt x="2843111" y="3077500"/>
                </a:lnTo>
                <a:lnTo>
                  <a:pt x="2843111" y="3899758"/>
                </a:lnTo>
                <a:lnTo>
                  <a:pt x="0" y="3899758"/>
                </a:lnTo>
                <a:close/>
              </a:path>
            </a:pathLst>
          </a:custGeom>
        </p:spPr>
      </p:pic>
      <p:pic>
        <p:nvPicPr>
          <p:cNvPr id="4" name="Image 3" descr="Une image contenant texte, capture d’écran, Caractère coloré, graphisme&#10;&#10;Description générée automatiquement">
            <a:extLst>
              <a:ext uri="{FF2B5EF4-FFF2-40B4-BE49-F238E27FC236}">
                <a16:creationId xmlns:a16="http://schemas.microsoft.com/office/drawing/2014/main" id="{D5FE504E-20A3-EDA7-A7E8-560A75BB59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4223657" y="-381"/>
            <a:ext cx="2103640" cy="4383962"/>
          </a:xfrm>
          <a:prstGeom prst="rect">
            <a:avLst/>
          </a:prstGeom>
        </p:spPr>
      </p:pic>
      <p:pic>
        <p:nvPicPr>
          <p:cNvPr id="6" name="Image 5" descr="Une image contenant texte, Danse, affiche, graphisme&#10;&#10;Description générée automatiquement">
            <a:extLst>
              <a:ext uri="{FF2B5EF4-FFF2-40B4-BE49-F238E27FC236}">
                <a16:creationId xmlns:a16="http://schemas.microsoft.com/office/drawing/2014/main" id="{0E7E523A-6E28-B195-F941-5D323C64C3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72" y="5748121"/>
            <a:ext cx="2568726" cy="400547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CDC66B-99DC-FE98-BF74-761A8B4A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336" y="357263"/>
            <a:ext cx="6094461" cy="90390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Mulhouse</a:t>
            </a:r>
          </a:p>
          <a:p>
            <a:r>
              <a:rPr lang="en-US" sz="2400" dirty="0">
                <a:solidFill>
                  <a:schemeClr val="tx1"/>
                </a:solidFill>
              </a:rPr>
              <a:t>9/11/24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Grandes </a:t>
            </a:r>
            <a:r>
              <a:rPr lang="en-US" sz="2400" dirty="0" err="1">
                <a:solidFill>
                  <a:schemeClr val="tx1"/>
                </a:solidFill>
              </a:rPr>
              <a:t>Ecoles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2809DB-3343-447B-9D09-18C7E64AC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78439" y="4214516"/>
            <a:ext cx="2022970" cy="3154867"/>
            <a:chOff x="10292292" y="2963333"/>
            <a:chExt cx="1896535" cy="22182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C71C384-8855-4006-8053-EC6313688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609716B-9A78-4DD5-B3DE-89DDB7CD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699485" y="3190344"/>
              <a:ext cx="1489342" cy="148934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77954BC-FAE2-4AE4-BF60-1A0C006A7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4EAA304-39C1-4301-ACCF-A1D36231FB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A70895-9205-4D3F-BFB9-E50B38104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DE7A371-CC97-67D7-79FE-949264CD022C}"/>
              </a:ext>
            </a:extLst>
          </p:cNvPr>
          <p:cNvSpPr txBox="1">
            <a:spLocks/>
          </p:cNvSpPr>
          <p:nvPr/>
        </p:nvSpPr>
        <p:spPr>
          <a:xfrm>
            <a:off x="4218708" y="758613"/>
            <a:ext cx="5862383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746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>
            <a:extLst>
              <a:ext uri="{FF2B5EF4-FFF2-40B4-BE49-F238E27FC236}">
                <a16:creationId xmlns:a16="http://schemas.microsoft.com/office/drawing/2014/main" id="{5D9A04A1-2543-853F-53D4-5F345B6A88BA}"/>
              </a:ext>
            </a:extLst>
          </p:cNvPr>
          <p:cNvSpPr txBox="1">
            <a:spLocks/>
          </p:cNvSpPr>
          <p:nvPr/>
        </p:nvSpPr>
        <p:spPr>
          <a:xfrm>
            <a:off x="7143750" y="239300"/>
            <a:ext cx="4940576" cy="13037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cs typeface="Calibri"/>
              </a:rPr>
              <a:t>JNI </a:t>
            </a:r>
            <a:r>
              <a:rPr lang="fr-FR">
                <a:cs typeface="Calibri"/>
              </a:rPr>
              <a:t>le 14/03/2025 à </a:t>
            </a:r>
            <a:r>
              <a:rPr lang="fr-FR" dirty="0">
                <a:cs typeface="Calibri"/>
              </a:rPr>
              <a:t>Altkirch</a:t>
            </a:r>
          </a:p>
          <a:p>
            <a:r>
              <a:rPr lang="fr-FR" dirty="0">
                <a:cs typeface="Calibri"/>
              </a:rPr>
              <a:t>Participation aux jurys et soutien à l'organisation</a:t>
            </a:r>
          </a:p>
        </p:txBody>
      </p:sp>
      <p:pic>
        <p:nvPicPr>
          <p:cNvPr id="5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AE7CCA69-7C3D-C060-73B9-DCBF43953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38866" cy="9753600"/>
          </a:xfrm>
          <a:prstGeom prst="rect">
            <a:avLst/>
          </a:prstGeom>
        </p:spPr>
      </p:pic>
      <p:pic>
        <p:nvPicPr>
          <p:cNvPr id="6" name="Image 11" descr="Une image contenant personne, intérieur, groupe, debout&#10;&#10;Description générée automatiquement">
            <a:extLst>
              <a:ext uri="{FF2B5EF4-FFF2-40B4-BE49-F238E27FC236}">
                <a16:creationId xmlns:a16="http://schemas.microsoft.com/office/drawing/2014/main" id="{5885AEF0-2C14-028C-980D-B0C3C3679E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464" y="2323241"/>
            <a:ext cx="4142960" cy="2852989"/>
          </a:xfrm>
          <a:prstGeom prst="rect">
            <a:avLst/>
          </a:prstGeom>
        </p:spPr>
      </p:pic>
      <p:pic>
        <p:nvPicPr>
          <p:cNvPr id="7" name="Image 12" descr="Une image contenant texte, personne, intérieur, personnes&#10;&#10;Description générée automatiquement">
            <a:extLst>
              <a:ext uri="{FF2B5EF4-FFF2-40B4-BE49-F238E27FC236}">
                <a16:creationId xmlns:a16="http://schemas.microsoft.com/office/drawing/2014/main" id="{BBBDD8D7-2269-8D2B-C21D-E27C52197F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600" y="3272889"/>
            <a:ext cx="2743200" cy="2363864"/>
          </a:xfrm>
          <a:prstGeom prst="rect">
            <a:avLst/>
          </a:prstGeom>
        </p:spPr>
      </p:pic>
      <p:pic>
        <p:nvPicPr>
          <p:cNvPr id="8" name="Image 13" descr="Une image contenant personne, intérieur, mur, ordinateur portable&#10;&#10;Description générée automatiquement">
            <a:extLst>
              <a:ext uri="{FF2B5EF4-FFF2-40B4-BE49-F238E27FC236}">
                <a16:creationId xmlns:a16="http://schemas.microsoft.com/office/drawing/2014/main" id="{22E1337E-A0D2-98F2-6855-D067941B4C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192" y="5263834"/>
            <a:ext cx="4217504" cy="2166525"/>
          </a:xfrm>
          <a:prstGeom prst="rect">
            <a:avLst/>
          </a:prstGeom>
        </p:spPr>
      </p:pic>
      <p:pic>
        <p:nvPicPr>
          <p:cNvPr id="9" name="Image 14" descr="Une image contenant personne, groupe, personnes, foule&#10;&#10;Description générée automatiquement">
            <a:extLst>
              <a:ext uri="{FF2B5EF4-FFF2-40B4-BE49-F238E27FC236}">
                <a16:creationId xmlns:a16="http://schemas.microsoft.com/office/drawing/2014/main" id="{1484A45D-5F38-3A46-24F8-2B0E3596E64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600" y="5920166"/>
            <a:ext cx="2743200" cy="27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5455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5" y="3332172"/>
            <a:ext cx="4083549" cy="227199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1"/>
                </a:solidFill>
              </a:rPr>
              <a:t>Programme d’activités (Conviviales) 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828637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5" name="Straight Connector 6174">
            <a:extLst>
              <a:ext uri="{FF2B5EF4-FFF2-40B4-BE49-F238E27FC236}">
                <a16:creationId xmlns:a16="http://schemas.microsoft.com/office/drawing/2014/main" id="{8FD48FB1-66D8-4676-B0AA-C139A1DB7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776546" y="12041"/>
            <a:ext cx="4064000" cy="54186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77" name="Straight Connector 6176">
            <a:extLst>
              <a:ext uri="{FF2B5EF4-FFF2-40B4-BE49-F238E27FC236}">
                <a16:creationId xmlns:a16="http://schemas.microsoft.com/office/drawing/2014/main" id="{F033F5AE-6728-4F19-8DED-658E674B3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15381" y="130197"/>
            <a:ext cx="6486032" cy="86480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79" name="Straight Connector 6178">
            <a:extLst>
              <a:ext uri="{FF2B5EF4-FFF2-40B4-BE49-F238E27FC236}">
                <a16:creationId xmlns:a16="http://schemas.microsoft.com/office/drawing/2014/main" id="{82C7D74A-18BA-4709-A808-44E8815C4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18213" y="325120"/>
            <a:ext cx="5283200" cy="70442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1" name="Straight Connector 6180">
            <a:extLst>
              <a:ext uri="{FF2B5EF4-FFF2-40B4-BE49-F238E27FC236}">
                <a16:creationId xmlns:a16="http://schemas.microsoft.com/office/drawing/2014/main" id="{B5164A3F-1561-4039-8185-AB0EEB71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24892" y="45906"/>
            <a:ext cx="5176522" cy="690202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3" name="Straight Connector 6182">
            <a:extLst>
              <a:ext uri="{FF2B5EF4-FFF2-40B4-BE49-F238E27FC236}">
                <a16:creationId xmlns:a16="http://schemas.microsoft.com/office/drawing/2014/main" id="{2A35DB53-42BE-460E-9CA1-1294C9846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68454" y="866988"/>
            <a:ext cx="4632959" cy="617727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185" name="Rectangle 6184">
            <a:extLst>
              <a:ext uri="{FF2B5EF4-FFF2-40B4-BE49-F238E27FC236}">
                <a16:creationId xmlns:a16="http://schemas.microsoft.com/office/drawing/2014/main" id="{D067A139-86EB-480F-AE6B-AF8092F21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EF6A1A7-BE67-6384-3793-AC4A24214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398" y="894033"/>
            <a:ext cx="5769188" cy="430788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/>
            <a:r>
              <a:rPr lang="en-US" sz="4800"/>
              <a:t>Repas</a:t>
            </a:r>
            <a:r>
              <a:rPr lang="en-US" sz="4800" dirty="0"/>
              <a:t> convivial  : 3 </a:t>
            </a:r>
            <a:r>
              <a:rPr lang="en-US" sz="4800"/>
              <a:t>mai</a:t>
            </a:r>
            <a:r>
              <a:rPr lang="en-US" sz="4800" dirty="0"/>
              <a:t> 2024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A193C9-CB41-37D2-795F-11D822346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98" y="5466834"/>
            <a:ext cx="4548295" cy="22254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defTabSz="457200">
              <a:spcAft>
                <a:spcPts val="600"/>
              </a:spcAft>
              <a:buNone/>
            </a:pPr>
            <a:r>
              <a:rPr lang="en-US" sz="2100"/>
              <a:t>Strissel Strasbourg</a:t>
            </a:r>
          </a:p>
        </p:txBody>
      </p:sp>
      <p:sp>
        <p:nvSpPr>
          <p:cNvPr id="6187" name="Snip Diagonal Corner Rectangle 6">
            <a:extLst>
              <a:ext uri="{FF2B5EF4-FFF2-40B4-BE49-F238E27FC236}">
                <a16:creationId xmlns:a16="http://schemas.microsoft.com/office/drawing/2014/main" id="{4E252378-AA68-427C-BF69-E4434E447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266" y="882804"/>
            <a:ext cx="5478566" cy="7519059"/>
          </a:xfrm>
          <a:prstGeom prst="snip2DiagRect">
            <a:avLst>
              <a:gd name="adj1" fmla="val 9954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5D99AE5-9923-8683-D7F6-F8460E32B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850352" y="1118033"/>
            <a:ext cx="5130393" cy="7048601"/>
          </a:xfrm>
          <a:custGeom>
            <a:avLst/>
            <a:gdLst/>
            <a:ahLst/>
            <a:cxnLst/>
            <a:rect l="l" t="t" r="r" b="b"/>
            <a:pathLst>
              <a:path w="4809744" h="4956048">
                <a:moveTo>
                  <a:pt x="478762" y="0"/>
                </a:moveTo>
                <a:lnTo>
                  <a:pt x="4809744" y="0"/>
                </a:lnTo>
                <a:lnTo>
                  <a:pt x="4809744" y="4477286"/>
                </a:lnTo>
                <a:lnTo>
                  <a:pt x="4330982" y="4956048"/>
                </a:lnTo>
                <a:lnTo>
                  <a:pt x="0" y="4956048"/>
                </a:lnTo>
                <a:lnTo>
                  <a:pt x="0" y="47876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89" name="Group 6188">
            <a:extLst>
              <a:ext uri="{FF2B5EF4-FFF2-40B4-BE49-F238E27FC236}">
                <a16:creationId xmlns:a16="http://schemas.microsoft.com/office/drawing/2014/main" id="{65E8C853-59EA-4FCB-BB4E-1B0AEEA408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6190" name="Straight Connector 6189">
              <a:extLst>
                <a:ext uri="{FF2B5EF4-FFF2-40B4-BE49-F238E27FC236}">
                  <a16:creationId xmlns:a16="http://schemas.microsoft.com/office/drawing/2014/main" id="{C58D8A51-1FB2-4FA0-A860-D57179B52A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1" name="Straight Connector 6190">
              <a:extLst>
                <a:ext uri="{FF2B5EF4-FFF2-40B4-BE49-F238E27FC236}">
                  <a16:creationId xmlns:a16="http://schemas.microsoft.com/office/drawing/2014/main" id="{75C2F33D-5361-48D8-899D-50A713699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2" name="Straight Connector 6191">
              <a:extLst>
                <a:ext uri="{FF2B5EF4-FFF2-40B4-BE49-F238E27FC236}">
                  <a16:creationId xmlns:a16="http://schemas.microsoft.com/office/drawing/2014/main" id="{30608EC6-04A0-4D53-B4C8-57F06AF14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3" name="Straight Connector 6192">
              <a:extLst>
                <a:ext uri="{FF2B5EF4-FFF2-40B4-BE49-F238E27FC236}">
                  <a16:creationId xmlns:a16="http://schemas.microsoft.com/office/drawing/2014/main" id="{C9C42FEC-C8F1-465B-900B-C7F552326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4" name="Straight Connector 6193">
              <a:extLst>
                <a:ext uri="{FF2B5EF4-FFF2-40B4-BE49-F238E27FC236}">
                  <a16:creationId xmlns:a16="http://schemas.microsoft.com/office/drawing/2014/main" id="{84CDCA4C-0922-4330-AF15-394E8C6DD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735372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60DA82-E6CA-5921-322D-6672C120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D0D84A-2C6A-18E5-A70F-B6864E854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22" y="0"/>
            <a:ext cx="11402758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5716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2" name="Group 3081">
            <a:extLst>
              <a:ext uri="{FF2B5EF4-FFF2-40B4-BE49-F238E27FC236}">
                <a16:creationId xmlns:a16="http://schemas.microsoft.com/office/drawing/2014/main" id="{8F1EF17D-1B70-428C-8A8A-A2C5B390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3083" name="Straight Connector 3082">
              <a:extLst>
                <a:ext uri="{FF2B5EF4-FFF2-40B4-BE49-F238E27FC236}">
                  <a16:creationId xmlns:a16="http://schemas.microsoft.com/office/drawing/2014/main" id="{12FAEDF3-CEC8-4BF6-8EA7-4079C471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4" name="Straight Connector 3083">
              <a:extLst>
                <a:ext uri="{FF2B5EF4-FFF2-40B4-BE49-F238E27FC236}">
                  <a16:creationId xmlns:a16="http://schemas.microsoft.com/office/drawing/2014/main" id="{398DB8F4-CD77-4FCC-8544-ADE8B478C1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5" name="Straight Connector 3084">
              <a:extLst>
                <a:ext uri="{FF2B5EF4-FFF2-40B4-BE49-F238E27FC236}">
                  <a16:creationId xmlns:a16="http://schemas.microsoft.com/office/drawing/2014/main" id="{22202DFE-039D-48E4-8536-FA30F2489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6" name="Straight Connector 3085">
              <a:extLst>
                <a:ext uri="{FF2B5EF4-FFF2-40B4-BE49-F238E27FC236}">
                  <a16:creationId xmlns:a16="http://schemas.microsoft.com/office/drawing/2014/main" id="{81F05E26-510E-4164-83C7-28E4FE9D7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7" name="Straight Connector 3086">
              <a:extLst>
                <a:ext uri="{FF2B5EF4-FFF2-40B4-BE49-F238E27FC236}">
                  <a16:creationId xmlns:a16="http://schemas.microsoft.com/office/drawing/2014/main" id="{E632161A-50D4-4D96-887A-98FC920931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E09CCB3F-DBCE-4964-9E34-8C5DE80EF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Snip Diagonal Corner Rectangle 24">
            <a:extLst>
              <a:ext uri="{FF2B5EF4-FFF2-40B4-BE49-F238E27FC236}">
                <a16:creationId xmlns:a16="http://schemas.microsoft.com/office/drawing/2014/main" id="{1DFF944F-74BA-483A-82C0-64E3AAF4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856" y="882804"/>
            <a:ext cx="7013862" cy="7519059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 descr="L''anneau du Rhin à vélo - 8 jours | Espace Randonnée">
            <a:extLst>
              <a:ext uri="{FF2B5EF4-FFF2-40B4-BE49-F238E27FC236}">
                <a16:creationId xmlns:a16="http://schemas.microsoft.com/office/drawing/2014/main" id="{232575BE-3209-FC3B-1E2C-C141A5A36D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7" r="-1" b="-1"/>
          <a:stretch/>
        </p:blipFill>
        <p:spPr bwMode="auto">
          <a:xfrm>
            <a:off x="829932" y="1118033"/>
            <a:ext cx="6661709" cy="7048601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DBC8B2-5172-13C1-F240-FE303C957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4890" y="1611086"/>
            <a:ext cx="4316054" cy="53473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sz="3200" dirty="0">
                <a:solidFill>
                  <a:schemeClr val="tx1"/>
                </a:solidFill>
              </a:rPr>
              <a:t>ARISAL – VDI : Randonnée </a:t>
            </a:r>
            <a:r>
              <a:rPr lang="en-US" sz="3200" dirty="0" err="1">
                <a:solidFill>
                  <a:schemeClr val="tx1"/>
                </a:solidFill>
              </a:rPr>
              <a:t>estivale</a:t>
            </a:r>
            <a:r>
              <a:rPr lang="en-US" sz="3200" dirty="0">
                <a:solidFill>
                  <a:schemeClr val="tx1"/>
                </a:solidFill>
              </a:rPr>
              <a:t> le long du vieux Rhin, </a:t>
            </a:r>
            <a:r>
              <a:rPr lang="en-US" sz="3200" dirty="0" err="1">
                <a:solidFill>
                  <a:schemeClr val="tx1"/>
                </a:solidFill>
              </a:rPr>
              <a:t>côté</a:t>
            </a:r>
            <a:r>
              <a:rPr lang="en-US" sz="3200" dirty="0">
                <a:solidFill>
                  <a:schemeClr val="tx1"/>
                </a:solidFill>
              </a:rPr>
              <a:t> allemande</a:t>
            </a:r>
          </a:p>
          <a:p>
            <a:pPr defTabSz="457200">
              <a:spcAft>
                <a:spcPts val="600"/>
              </a:spcAft>
            </a:pPr>
            <a:endParaRPr lang="en-US" sz="3200" dirty="0">
              <a:solidFill>
                <a:schemeClr val="tx1"/>
              </a:solidFill>
            </a:endParaRPr>
          </a:p>
          <a:p>
            <a:pPr defTabSz="457200">
              <a:spcAft>
                <a:spcPts val="600"/>
              </a:spcAft>
            </a:pPr>
            <a:r>
              <a:rPr lang="en-US" sz="3200" dirty="0">
                <a:solidFill>
                  <a:schemeClr val="tx1"/>
                </a:solidFill>
              </a:rPr>
              <a:t>20 </a:t>
            </a:r>
            <a:r>
              <a:rPr lang="en-US" sz="3200" dirty="0" err="1">
                <a:solidFill>
                  <a:schemeClr val="tx1"/>
                </a:solidFill>
              </a:rPr>
              <a:t>juillet</a:t>
            </a:r>
            <a:r>
              <a:rPr lang="en-US" sz="3200" dirty="0">
                <a:solidFill>
                  <a:schemeClr val="tx1"/>
                </a:solidFill>
              </a:rPr>
              <a:t> 2024 (10h - 15h )</a:t>
            </a:r>
          </a:p>
        </p:txBody>
      </p:sp>
      <p:grpSp>
        <p:nvGrpSpPr>
          <p:cNvPr id="3093" name="Group 3092">
            <a:extLst>
              <a:ext uri="{FF2B5EF4-FFF2-40B4-BE49-F238E27FC236}">
                <a16:creationId xmlns:a16="http://schemas.microsoft.com/office/drawing/2014/main" id="{A9733A91-F958-4629-801A-3F6F1E09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3094" name="Straight Connector 3093">
              <a:extLst>
                <a:ext uri="{FF2B5EF4-FFF2-40B4-BE49-F238E27FC236}">
                  <a16:creationId xmlns:a16="http://schemas.microsoft.com/office/drawing/2014/main" id="{F3812972-C68B-4C59-B3A7-4AF61E935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Connector 3094">
              <a:extLst>
                <a:ext uri="{FF2B5EF4-FFF2-40B4-BE49-F238E27FC236}">
                  <a16:creationId xmlns:a16="http://schemas.microsoft.com/office/drawing/2014/main" id="{CB3F3B7C-7909-4486-AA08-5C6B625C3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Connector 3095">
              <a:extLst>
                <a:ext uri="{FF2B5EF4-FFF2-40B4-BE49-F238E27FC236}">
                  <a16:creationId xmlns:a16="http://schemas.microsoft.com/office/drawing/2014/main" id="{00BD7DA8-741F-4296-9363-05EF915411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7" name="Straight Connector 3096">
              <a:extLst>
                <a:ext uri="{FF2B5EF4-FFF2-40B4-BE49-F238E27FC236}">
                  <a16:creationId xmlns:a16="http://schemas.microsoft.com/office/drawing/2014/main" id="{62068EFC-20FC-456F-839F-4BCFFCAA81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8" name="Straight Connector 3097">
              <a:extLst>
                <a:ext uri="{FF2B5EF4-FFF2-40B4-BE49-F238E27FC236}">
                  <a16:creationId xmlns:a16="http://schemas.microsoft.com/office/drawing/2014/main" id="{3251C60F-B911-433E-BF75-3BBEFD053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3402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gramme…"/>
          <p:cNvSpPr>
            <a:spLocks noGrp="1"/>
          </p:cNvSpPr>
          <p:nvPr>
            <p:ph type="ctrTitle"/>
          </p:nvPr>
        </p:nvSpPr>
        <p:spPr>
          <a:xfrm>
            <a:off x="0" y="0"/>
            <a:ext cx="13004800" cy="12573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dirty="0"/>
              <a:t>SUJETS EN ATTENTE 2024</a:t>
            </a:r>
            <a:endParaRPr dirty="0"/>
          </a:p>
        </p:txBody>
      </p:sp>
      <p:sp>
        <p:nvSpPr>
          <p:cNvPr id="144" name="PMIS…"/>
          <p:cNvSpPr>
            <a:spLocks noGrp="1"/>
          </p:cNvSpPr>
          <p:nvPr>
            <p:ph type="subTitle" idx="1"/>
          </p:nvPr>
        </p:nvSpPr>
        <p:spPr>
          <a:xfrm>
            <a:off x="671404" y="1010919"/>
            <a:ext cx="11658600" cy="7731761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algn="l">
              <a:buSzPct val="100000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Les sujets en attente :</a:t>
            </a:r>
          </a:p>
          <a:p>
            <a:pPr marL="514350" indent="-514350" algn="l">
              <a:buSzPct val="100000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Organisation : JNI, Semaine de l’Industrie (novembre 24: Fabienne Keller)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Formation aux réseaux sociaux pour les membres </a:t>
            </a:r>
            <a:r>
              <a:rPr lang="fr-FR" sz="3200" dirty="0" err="1">
                <a:solidFill>
                  <a:schemeClr val="tx1">
                    <a:lumMod val="95000"/>
                  </a:schemeClr>
                </a:solidFill>
              </a:rPr>
              <a:t>Arisal</a:t>
            </a:r>
            <a:endParaRPr lang="fr-FR" sz="3200" dirty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IESF Enquête nationale : déclinée en Région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Changement des statuts pour AG à distance (</a:t>
            </a:r>
            <a:r>
              <a:rPr lang="fr-FR" sz="3200" dirty="0" err="1">
                <a:solidFill>
                  <a:schemeClr val="tx1">
                    <a:lumMod val="95000"/>
                  </a:schemeClr>
                </a:solidFill>
              </a:rPr>
              <a:t>J.Baudoin</a:t>
            </a: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)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Groupe de travail sur la recherche d’adhérents (plaquette)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Réunions des présidents de groupements à renouveler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Sous-traitance Animation Réseaux Sociaux (</a:t>
            </a:r>
            <a:r>
              <a:rPr lang="fr-FR" sz="3200" dirty="0" err="1">
                <a:solidFill>
                  <a:schemeClr val="tx1">
                    <a:lumMod val="95000"/>
                  </a:schemeClr>
                </a:solidFill>
              </a:rPr>
              <a:t>community</a:t>
            </a: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 management + rédaction d’articles) (selon financement)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sz="3200" dirty="0">
                <a:solidFill>
                  <a:schemeClr val="tx1">
                    <a:lumMod val="95000"/>
                  </a:schemeClr>
                </a:solidFill>
              </a:rPr>
              <a:t>Mise en conformité RGPD</a:t>
            </a:r>
          </a:p>
          <a:p>
            <a:pPr marL="514350" indent="-514350">
              <a:buSzPct val="100000"/>
              <a:buFont typeface="+mj-lt"/>
              <a:buAutoNum type="arabicPeriod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D106B-374F-46BD-B3BF-ACDD98F3747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3249672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gramme…"/>
          <p:cNvSpPr>
            <a:spLocks noGrp="1"/>
          </p:cNvSpPr>
          <p:nvPr>
            <p:ph type="ctrTitle"/>
          </p:nvPr>
        </p:nvSpPr>
        <p:spPr>
          <a:xfrm>
            <a:off x="0" y="0"/>
            <a:ext cx="13004800" cy="12573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dirty="0" err="1"/>
              <a:t>PaRTENARIATS</a:t>
            </a:r>
            <a:r>
              <a:rPr lang="fr-FR" dirty="0"/>
              <a:t> : a renouer </a:t>
            </a:r>
            <a:endParaRPr dirty="0"/>
          </a:p>
        </p:txBody>
      </p:sp>
      <p:sp>
        <p:nvSpPr>
          <p:cNvPr id="144" name="PMIS…"/>
          <p:cNvSpPr>
            <a:spLocks noGrp="1"/>
          </p:cNvSpPr>
          <p:nvPr>
            <p:ph type="subTitle" idx="1"/>
          </p:nvPr>
        </p:nvSpPr>
        <p:spPr>
          <a:xfrm>
            <a:off x="671404" y="1432559"/>
            <a:ext cx="11658600" cy="773176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algn="l">
              <a:buSzPct val="100000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Les sujets en attente :</a:t>
            </a:r>
          </a:p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MEDEF 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AFQF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ALSACETECH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Femmes et Sciences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D106B-374F-46BD-B3BF-ACDD98F3747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393104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9327" y="3332172"/>
            <a:ext cx="4574847" cy="2271991"/>
          </a:xfrm>
        </p:spPr>
        <p:txBody>
          <a:bodyPr/>
          <a:lstStyle/>
          <a:p>
            <a:r>
              <a:rPr lang="fr-FR" dirty="0"/>
              <a:t>IESF national</a:t>
            </a:r>
          </a:p>
        </p:txBody>
      </p:sp>
    </p:spTree>
    <p:extLst>
      <p:ext uri="{BB962C8B-B14F-4D97-AF65-F5344CB8AC3E}">
        <p14:creationId xmlns:p14="http://schemas.microsoft.com/office/powerpoint/2010/main" val="269500820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apport financier"/>
          <p:cNvSpPr>
            <a:spLocks noGrp="1"/>
          </p:cNvSpPr>
          <p:nvPr>
            <p:ph type="ctrTitle"/>
          </p:nvPr>
        </p:nvSpPr>
        <p:spPr>
          <a:xfrm>
            <a:off x="3792220" y="98562"/>
            <a:ext cx="11054080" cy="1518480"/>
          </a:xfrm>
          <a:prstGeom prst="rect">
            <a:avLst/>
          </a:prstGeom>
        </p:spPr>
        <p:txBody>
          <a:bodyPr/>
          <a:lstStyle/>
          <a:p>
            <a:r>
              <a:rPr lang="fr-FR" b="1" dirty="0"/>
              <a:t>Groupements</a:t>
            </a:r>
            <a:endParaRPr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48000" cy="15240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1891666"/>
            <a:ext cx="9883984" cy="564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413" dirty="0"/>
              <a:t>ENSAM (67)   </a:t>
            </a:r>
            <a:r>
              <a:rPr lang="fr-FR" sz="3413" dirty="0">
                <a:solidFill>
                  <a:srgbClr val="FF0000"/>
                </a:solidFill>
              </a:rPr>
              <a:t>pas en 2023 (?)</a:t>
            </a:r>
          </a:p>
          <a:p>
            <a:r>
              <a:rPr lang="fr-FR" sz="3413" dirty="0"/>
              <a:t>Ecoles des Mines – (</a:t>
            </a:r>
            <a:r>
              <a:rPr lang="fr-FR" sz="3413" dirty="0" err="1"/>
              <a:t>Intermines</a:t>
            </a:r>
            <a:r>
              <a:rPr lang="fr-FR" sz="3413" dirty="0"/>
              <a:t> Alsace)</a:t>
            </a:r>
          </a:p>
          <a:p>
            <a:r>
              <a:rPr lang="fr-FR" sz="3200" dirty="0" err="1"/>
              <a:t>ENSCMu</a:t>
            </a:r>
            <a:r>
              <a:rPr lang="fr-FR" sz="3200" dirty="0"/>
              <a:t> (Chimie Mulhouse)</a:t>
            </a:r>
          </a:p>
          <a:p>
            <a:r>
              <a:rPr lang="fr-FR" sz="3413" dirty="0"/>
              <a:t>CNAM (UNICNAM)</a:t>
            </a:r>
            <a:endParaRPr lang="fr-FR" sz="3413" i="1" dirty="0"/>
          </a:p>
          <a:p>
            <a:endParaRPr lang="fr-FR" sz="3413" i="1" dirty="0"/>
          </a:p>
          <a:p>
            <a:r>
              <a:rPr lang="fr-FR" sz="3200" i="1" dirty="0"/>
              <a:t>Dernière cotisation 2020 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IPF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Télécom Physique Strasbourg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ECAM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fr-FR" sz="3200" i="1" dirty="0"/>
              <a:t>ICAM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 err="1"/>
              <a:t>Centrale-Supélec</a:t>
            </a:r>
            <a:endParaRPr lang="fr-FR" sz="32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6BBD80-1129-8545-9727-740601A2C2AA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B45AC-6C11-42ED-810C-E34F654B7724}"/>
              </a:ext>
            </a:extLst>
          </p:cNvPr>
          <p:cNvSpPr/>
          <p:nvPr/>
        </p:nvSpPr>
        <p:spPr>
          <a:xfrm>
            <a:off x="811104" y="8334830"/>
            <a:ext cx="11379199" cy="114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413" dirty="0"/>
              <a:t>Invitation des présidents de groupements aux CA( à partir de 2024)</a:t>
            </a:r>
          </a:p>
        </p:txBody>
      </p:sp>
    </p:spTree>
    <p:extLst>
      <p:ext uri="{BB962C8B-B14F-4D97-AF65-F5344CB8AC3E}">
        <p14:creationId xmlns:p14="http://schemas.microsoft.com/office/powerpoint/2010/main" val="2199214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otisations 2017"/>
          <p:cNvSpPr>
            <a:spLocks noGrp="1"/>
          </p:cNvSpPr>
          <p:nvPr>
            <p:ph type="ctrTitle"/>
          </p:nvPr>
        </p:nvSpPr>
        <p:spPr>
          <a:xfrm>
            <a:off x="4510159" y="955672"/>
            <a:ext cx="8494642" cy="1116969"/>
          </a:xfrm>
          <a:prstGeom prst="rect">
            <a:avLst/>
          </a:prstGeom>
        </p:spPr>
        <p:txBody>
          <a:bodyPr/>
          <a:lstStyle/>
          <a:p>
            <a:r>
              <a:rPr b="1" dirty="0" err="1"/>
              <a:t>Cotisations</a:t>
            </a:r>
            <a:r>
              <a:rPr b="1" dirty="0"/>
              <a:t> </a:t>
            </a:r>
            <a:r>
              <a:rPr lang="fr-FR" b="1" dirty="0"/>
              <a:t>2025</a:t>
            </a:r>
            <a:endParaRPr b="1" dirty="0"/>
          </a:p>
        </p:txBody>
      </p:sp>
      <p:sp>
        <p:nvSpPr>
          <p:cNvPr id="141" name="Corps"/>
          <p:cNvSpPr>
            <a:spLocks noGrp="1"/>
          </p:cNvSpPr>
          <p:nvPr>
            <p:ph type="subTitle" sz="quarter" idx="1"/>
          </p:nvPr>
        </p:nvSpPr>
        <p:spPr>
          <a:xfrm>
            <a:off x="326573" y="2325757"/>
            <a:ext cx="12678228" cy="675728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l"/>
            <a:r>
              <a:rPr lang="fr-FR" dirty="0">
                <a:solidFill>
                  <a:schemeClr val="tx1"/>
                </a:solidFill>
              </a:rPr>
              <a:t>Membre individuel (ingénieur ou équivalent, en activité ou retraité): 	</a:t>
            </a:r>
            <a:r>
              <a:rPr lang="fr-FR" b="1" dirty="0">
                <a:solidFill>
                  <a:schemeClr val="tx1"/>
                </a:solidFill>
              </a:rPr>
              <a:t>60 €</a:t>
            </a:r>
            <a:br>
              <a:rPr lang="fr-FR" b="1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Membre individuel (première année	)								</a:t>
            </a:r>
            <a:r>
              <a:rPr lang="fr-FR" b="1" dirty="0">
                <a:solidFill>
                  <a:schemeClr val="tx1"/>
                </a:solidFill>
              </a:rPr>
              <a:t>30 €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Membre junior (étudiant dernière année cycle ingénieur ou M2) 		</a:t>
            </a:r>
            <a:r>
              <a:rPr lang="fr-FR" b="1" dirty="0">
                <a:solidFill>
                  <a:schemeClr val="tx1"/>
                </a:solidFill>
              </a:rPr>
              <a:t>15 €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En recherche d’emploi 			</a:t>
            </a:r>
            <a:r>
              <a:rPr lang="fr-FR" b="1" dirty="0">
                <a:solidFill>
                  <a:schemeClr val="tx1"/>
                </a:solidFill>
              </a:rPr>
              <a:t>									15 €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r>
              <a:rPr lang="fr-FR" dirty="0">
                <a:solidFill>
                  <a:schemeClr val="tx1"/>
                </a:solidFill>
              </a:rPr>
              <a:t>Membre d’honneur (décision de l’AG sur proposition du CA)	      </a:t>
            </a:r>
            <a:r>
              <a:rPr lang="fr-FR" b="1" dirty="0">
                <a:solidFill>
                  <a:schemeClr val="tx1"/>
                </a:solidFill>
              </a:rPr>
              <a:t>exonéré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r>
              <a:rPr lang="fr-FR" dirty="0">
                <a:solidFill>
                  <a:schemeClr val="tx1"/>
                </a:solidFill>
              </a:rPr>
              <a:t>Groupement : 			           		 </a:t>
            </a:r>
            <a:r>
              <a:rPr lang="fr-FR" b="1" dirty="0">
                <a:solidFill>
                  <a:schemeClr val="tx1"/>
                </a:solidFill>
              </a:rPr>
              <a:t>2,5€ par adhérent cotisant en Alsace</a:t>
            </a:r>
          </a:p>
          <a:p>
            <a:pPr algn="l"/>
            <a:endParaRPr lang="fr-FR" b="1" dirty="0">
              <a:solidFill>
                <a:schemeClr val="tx1"/>
              </a:solidFill>
            </a:endParaRPr>
          </a:p>
          <a:p>
            <a:pPr algn="l"/>
            <a:endParaRPr lang="fr-FR" b="1" dirty="0">
              <a:solidFill>
                <a:schemeClr val="tx1"/>
              </a:solidFill>
            </a:endParaRPr>
          </a:p>
          <a:p>
            <a:pPr algn="l"/>
            <a:r>
              <a:rPr lang="fr-FR" b="1" dirty="0">
                <a:solidFill>
                  <a:schemeClr val="tx1"/>
                </a:solidFill>
              </a:rPr>
              <a:t>Entreprise (moins de 5 ans ou moins de 5 salariés)		           	150 €</a:t>
            </a:r>
          </a:p>
          <a:p>
            <a:pPr algn="l"/>
            <a:r>
              <a:rPr lang="fr-FR" b="1" dirty="0">
                <a:solidFill>
                  <a:schemeClr val="tx1"/>
                </a:solidFill>
              </a:rPr>
              <a:t>Entreprise (autres)						          					300 €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1" y="548640"/>
            <a:ext cx="3048000" cy="15240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6AC473A-A652-AB4C-9C43-90A1F7C5802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104483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83A0F0-E5CD-4F50-B2D6-4ECFB9D24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869" y="518300"/>
            <a:ext cx="10533888" cy="1172464"/>
          </a:xfrm>
        </p:spPr>
        <p:txBody>
          <a:bodyPr/>
          <a:lstStyle/>
          <a:p>
            <a:pPr algn="ctr"/>
            <a:r>
              <a:rPr lang="en-US" altLang="fr-FR" b="1" dirty="0"/>
              <a:t>SERVICES PROPOSES PAR IESF 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D74C8B-A684-4AC6-808F-CD5EE2088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6869" y="2067282"/>
            <a:ext cx="10531062" cy="6791500"/>
          </a:xfrm>
        </p:spPr>
        <p:txBody>
          <a:bodyPr>
            <a:noAutofit/>
          </a:bodyPr>
          <a:lstStyle/>
          <a:p>
            <a:pPr marL="460601" indent="-345451">
              <a:buSzPct val="45000"/>
              <a:buFont typeface="Wingdings" panose="05000000000000000000" pitchFamily="2" charset="2"/>
              <a:buChar char=""/>
              <a:tabLst>
                <a:tab pos="772184" algn="l"/>
                <a:tab pos="1544368" algn="l"/>
                <a:tab pos="2316552" algn="l"/>
                <a:tab pos="3088737" algn="l"/>
                <a:tab pos="3860921" algn="l"/>
                <a:tab pos="4633105" algn="l"/>
                <a:tab pos="5405289" algn="l"/>
                <a:tab pos="6177473" algn="l"/>
                <a:tab pos="6949657" algn="l"/>
                <a:tab pos="7721841" algn="l"/>
                <a:tab pos="8494025" algn="l"/>
                <a:tab pos="9266210" algn="l"/>
                <a:tab pos="10038394" algn="l"/>
                <a:tab pos="10810578" algn="l"/>
                <a:tab pos="11582762" algn="l"/>
                <a:tab pos="12354946" algn="l"/>
              </a:tabLst>
            </a:pPr>
            <a:r>
              <a:rPr lang="en-US" altLang="fr-FR" sz="2800" dirty="0" err="1">
                <a:solidFill>
                  <a:schemeClr val="tx1"/>
                </a:solidFill>
              </a:rPr>
              <a:t>Organisation</a:t>
            </a:r>
            <a:r>
              <a:rPr lang="en-US" altLang="fr-FR" sz="2800" dirty="0">
                <a:solidFill>
                  <a:schemeClr val="tx1"/>
                </a:solidFill>
              </a:rPr>
              <a:t> des JNI : </a:t>
            </a:r>
            <a:r>
              <a:rPr lang="en-US" altLang="fr-FR" sz="2800" dirty="0" err="1">
                <a:solidFill>
                  <a:schemeClr val="tx1"/>
                </a:solidFill>
              </a:rPr>
              <a:t>journées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nationales</a:t>
            </a:r>
            <a:r>
              <a:rPr lang="en-US" altLang="fr-FR" sz="2800" dirty="0">
                <a:solidFill>
                  <a:schemeClr val="tx1"/>
                </a:solidFill>
              </a:rPr>
              <a:t> des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i="1" dirty="0">
                <a:solidFill>
                  <a:schemeClr val="tx1"/>
                </a:solidFill>
              </a:rPr>
              <a:t>(</a:t>
            </a:r>
            <a:r>
              <a:rPr lang="en-US" altLang="fr-FR" sz="2800" i="1" dirty="0" err="1">
                <a:solidFill>
                  <a:schemeClr val="tx1"/>
                </a:solidFill>
              </a:rPr>
              <a:t>voir</a:t>
            </a:r>
            <a:r>
              <a:rPr lang="en-US" altLang="fr-FR" sz="2800" i="1" dirty="0">
                <a:solidFill>
                  <a:schemeClr val="tx1"/>
                </a:solidFill>
              </a:rPr>
              <a:t> </a:t>
            </a:r>
            <a:r>
              <a:rPr lang="en-US" altLang="fr-FR" sz="2800" i="1" dirty="0" err="1">
                <a:solidFill>
                  <a:schemeClr val="tx1"/>
                </a:solidFill>
              </a:rPr>
              <a:t>diapo</a:t>
            </a:r>
            <a:r>
              <a:rPr lang="en-US" altLang="fr-FR" sz="2800" i="1" dirty="0">
                <a:solidFill>
                  <a:schemeClr val="tx1"/>
                </a:solidFill>
              </a:rPr>
              <a:t> </a:t>
            </a:r>
            <a:r>
              <a:rPr lang="en-US" altLang="fr-FR" sz="2800" i="1" dirty="0" err="1">
                <a:solidFill>
                  <a:schemeClr val="tx1"/>
                </a:solidFill>
              </a:rPr>
              <a:t>suivante</a:t>
            </a:r>
            <a:r>
              <a:rPr lang="en-US" altLang="fr-FR" sz="2800" i="1" dirty="0">
                <a:solidFill>
                  <a:schemeClr val="tx1"/>
                </a:solidFill>
              </a:rPr>
              <a:t>)</a:t>
            </a:r>
          </a:p>
          <a:p>
            <a:pPr marL="460601" indent="-345451">
              <a:buSzPct val="45000"/>
              <a:buFont typeface="Wingdings" panose="05000000000000000000" pitchFamily="2" charset="2"/>
              <a:buChar char=""/>
              <a:tabLst>
                <a:tab pos="772184" algn="l"/>
                <a:tab pos="1544368" algn="l"/>
                <a:tab pos="2316552" algn="l"/>
                <a:tab pos="3088737" algn="l"/>
                <a:tab pos="3860921" algn="l"/>
                <a:tab pos="4633105" algn="l"/>
                <a:tab pos="5405289" algn="l"/>
                <a:tab pos="6177473" algn="l"/>
                <a:tab pos="6949657" algn="l"/>
                <a:tab pos="7721841" algn="l"/>
                <a:tab pos="8494025" algn="l"/>
                <a:tab pos="9266210" algn="l"/>
                <a:tab pos="10038394" algn="l"/>
                <a:tab pos="10810578" algn="l"/>
                <a:tab pos="11582762" algn="l"/>
                <a:tab pos="12354946" algn="l"/>
              </a:tabLst>
            </a:pPr>
            <a:r>
              <a:rPr lang="en-US" altLang="fr-FR" sz="2800" dirty="0" err="1">
                <a:solidFill>
                  <a:schemeClr val="tx1"/>
                </a:solidFill>
              </a:rPr>
              <a:t>Répertoire</a:t>
            </a:r>
            <a:r>
              <a:rPr lang="en-US" altLang="fr-FR" sz="2800" dirty="0">
                <a:solidFill>
                  <a:schemeClr val="tx1"/>
                </a:solidFill>
              </a:rPr>
              <a:t> des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et </a:t>
            </a:r>
            <a:r>
              <a:rPr lang="en-US" altLang="fr-FR" sz="2800" dirty="0" err="1">
                <a:solidFill>
                  <a:schemeClr val="tx1"/>
                </a:solidFill>
              </a:rPr>
              <a:t>scientifiques</a:t>
            </a:r>
            <a:r>
              <a:rPr lang="en-US" altLang="fr-FR" sz="2800" dirty="0">
                <a:solidFill>
                  <a:schemeClr val="tx1"/>
                </a:solidFill>
              </a:rPr>
              <a:t> : 1 026 546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et </a:t>
            </a:r>
            <a:r>
              <a:rPr lang="en-US" altLang="fr-FR" sz="2800" dirty="0" err="1">
                <a:solidFill>
                  <a:schemeClr val="tx1"/>
                </a:solidFill>
              </a:rPr>
              <a:t>scientifiques</a:t>
            </a:r>
            <a:r>
              <a:rPr lang="en-US" altLang="fr-FR" sz="2800" dirty="0">
                <a:solidFill>
                  <a:schemeClr val="tx1"/>
                </a:solidFill>
              </a:rPr>
              <a:t> y </a:t>
            </a:r>
            <a:r>
              <a:rPr lang="en-US" altLang="fr-FR" sz="2800" dirty="0" err="1">
                <a:solidFill>
                  <a:schemeClr val="tx1"/>
                </a:solidFill>
              </a:rPr>
              <a:t>sont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enregistrés</a:t>
            </a:r>
            <a:endParaRPr lang="en-US" altLang="fr-FR" sz="2800" dirty="0">
              <a:solidFill>
                <a:schemeClr val="tx1"/>
              </a:solidFill>
            </a:endParaRPr>
          </a:p>
          <a:p>
            <a:pPr marL="460601" indent="-345451">
              <a:buSzPct val="45000"/>
              <a:buFont typeface="Wingdings" panose="05000000000000000000" pitchFamily="2" charset="2"/>
              <a:buChar char=""/>
              <a:tabLst>
                <a:tab pos="772184" algn="l"/>
                <a:tab pos="1544368" algn="l"/>
                <a:tab pos="2316552" algn="l"/>
                <a:tab pos="3088737" algn="l"/>
                <a:tab pos="3860921" algn="l"/>
                <a:tab pos="4633105" algn="l"/>
                <a:tab pos="5405289" algn="l"/>
                <a:tab pos="6177473" algn="l"/>
                <a:tab pos="6949657" algn="l"/>
                <a:tab pos="7721841" algn="l"/>
                <a:tab pos="8494025" algn="l"/>
                <a:tab pos="9266210" algn="l"/>
                <a:tab pos="10038394" algn="l"/>
                <a:tab pos="10810578" algn="l"/>
                <a:tab pos="11582762" algn="l"/>
                <a:tab pos="12354946" algn="l"/>
              </a:tabLst>
            </a:pPr>
            <a:r>
              <a:rPr lang="en-US" altLang="fr-FR" sz="2800" dirty="0" err="1">
                <a:solidFill>
                  <a:schemeClr val="tx1"/>
                </a:solidFill>
              </a:rPr>
              <a:t>Enquête</a:t>
            </a:r>
            <a:r>
              <a:rPr lang="en-US" altLang="fr-FR" sz="2800" dirty="0">
                <a:solidFill>
                  <a:schemeClr val="tx1"/>
                </a:solidFill>
              </a:rPr>
              <a:t> de </a:t>
            </a:r>
            <a:r>
              <a:rPr lang="en-US" altLang="fr-FR" sz="2800" dirty="0" err="1">
                <a:solidFill>
                  <a:schemeClr val="tx1"/>
                </a:solidFill>
              </a:rPr>
              <a:t>référence</a:t>
            </a:r>
            <a:r>
              <a:rPr lang="en-US" altLang="fr-FR" sz="2800" dirty="0">
                <a:solidFill>
                  <a:schemeClr val="tx1"/>
                </a:solidFill>
              </a:rPr>
              <a:t> sur les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: </a:t>
            </a:r>
            <a:r>
              <a:rPr lang="en-US" altLang="fr-FR" sz="2800" dirty="0" err="1">
                <a:solidFill>
                  <a:schemeClr val="tx1"/>
                </a:solidFill>
              </a:rPr>
              <a:t>cible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tous</a:t>
            </a:r>
            <a:r>
              <a:rPr lang="en-US" altLang="fr-FR" sz="2800" dirty="0">
                <a:solidFill>
                  <a:schemeClr val="tx1"/>
                </a:solidFill>
              </a:rPr>
              <a:t> les </a:t>
            </a:r>
            <a:r>
              <a:rPr lang="en-US" altLang="fr-FR" sz="2800" dirty="0" err="1">
                <a:solidFill>
                  <a:schemeClr val="tx1"/>
                </a:solidFill>
              </a:rPr>
              <a:t>ans</a:t>
            </a:r>
            <a:r>
              <a:rPr lang="en-US" altLang="fr-FR" sz="2800" dirty="0">
                <a:solidFill>
                  <a:schemeClr val="tx1"/>
                </a:solidFill>
              </a:rPr>
              <a:t> la situation des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et </a:t>
            </a:r>
            <a:r>
              <a:rPr lang="en-US" altLang="fr-FR" sz="2800" dirty="0" err="1">
                <a:solidFill>
                  <a:schemeClr val="tx1"/>
                </a:solidFill>
              </a:rPr>
              <a:t>scientifiques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diplômés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en</a:t>
            </a:r>
            <a:r>
              <a:rPr lang="en-US" altLang="fr-FR" sz="2800" dirty="0">
                <a:solidFill>
                  <a:schemeClr val="tx1"/>
                </a:solidFill>
              </a:rPr>
              <a:t> France </a:t>
            </a:r>
          </a:p>
          <a:p>
            <a:pPr marL="460601" indent="-345451">
              <a:buSzPct val="45000"/>
              <a:buFont typeface="Wingdings" panose="05000000000000000000" pitchFamily="2" charset="2"/>
              <a:buChar char=""/>
              <a:tabLst>
                <a:tab pos="772184" algn="l"/>
                <a:tab pos="1544368" algn="l"/>
                <a:tab pos="2316552" algn="l"/>
                <a:tab pos="3088737" algn="l"/>
                <a:tab pos="3860921" algn="l"/>
                <a:tab pos="4633105" algn="l"/>
                <a:tab pos="5405289" algn="l"/>
                <a:tab pos="6177473" algn="l"/>
                <a:tab pos="6949657" algn="l"/>
                <a:tab pos="7721841" algn="l"/>
                <a:tab pos="8494025" algn="l"/>
                <a:tab pos="9266210" algn="l"/>
                <a:tab pos="10038394" algn="l"/>
                <a:tab pos="10810578" algn="l"/>
                <a:tab pos="11582762" algn="l"/>
                <a:tab pos="12354946" algn="l"/>
              </a:tabLst>
            </a:pPr>
            <a:r>
              <a:rPr lang="en-US" altLang="fr-FR" sz="2800" dirty="0">
                <a:solidFill>
                  <a:schemeClr val="tx1"/>
                </a:solidFill>
              </a:rPr>
              <a:t>PMIS : Promotion des métiers : </a:t>
            </a:r>
            <a:r>
              <a:rPr lang="en-US" altLang="fr-FR" sz="2800" dirty="0" err="1">
                <a:solidFill>
                  <a:schemeClr val="tx1"/>
                </a:solidFill>
              </a:rPr>
              <a:t>témoignage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auprès</a:t>
            </a:r>
            <a:r>
              <a:rPr lang="en-US" altLang="fr-FR" sz="2800" dirty="0">
                <a:solidFill>
                  <a:schemeClr val="tx1"/>
                </a:solidFill>
              </a:rPr>
              <a:t> des </a:t>
            </a:r>
            <a:r>
              <a:rPr lang="en-US" altLang="fr-FR" sz="2800" dirty="0" err="1">
                <a:solidFill>
                  <a:schemeClr val="tx1"/>
                </a:solidFill>
              </a:rPr>
              <a:t>jeunes</a:t>
            </a:r>
            <a:r>
              <a:rPr lang="en-US" altLang="fr-FR" sz="2800" dirty="0">
                <a:solidFill>
                  <a:schemeClr val="tx1"/>
                </a:solidFill>
              </a:rPr>
              <a:t> des experiences </a:t>
            </a:r>
            <a:r>
              <a:rPr lang="en-US" altLang="fr-FR" sz="2800" dirty="0" err="1">
                <a:solidFill>
                  <a:schemeClr val="tx1"/>
                </a:solidFill>
              </a:rPr>
              <a:t>professionnelles</a:t>
            </a:r>
            <a:r>
              <a:rPr lang="en-US" altLang="fr-FR" sz="2800" dirty="0">
                <a:solidFill>
                  <a:schemeClr val="tx1"/>
                </a:solidFill>
              </a:rPr>
              <a:t> des </a:t>
            </a:r>
            <a:r>
              <a:rPr lang="en-US" altLang="fr-FR" sz="2800" dirty="0" err="1">
                <a:solidFill>
                  <a:schemeClr val="tx1"/>
                </a:solidFill>
              </a:rPr>
              <a:t>ingénieurs</a:t>
            </a:r>
            <a:r>
              <a:rPr lang="en-US" altLang="fr-FR" sz="2800" dirty="0">
                <a:solidFill>
                  <a:schemeClr val="tx1"/>
                </a:solidFill>
              </a:rPr>
              <a:t> - </a:t>
            </a:r>
            <a:r>
              <a:rPr lang="en-US" altLang="fr-FR" sz="2800" i="1" dirty="0">
                <a:solidFill>
                  <a:schemeClr val="tx1"/>
                </a:solidFill>
              </a:rPr>
              <a:t>il </a:t>
            </a:r>
            <a:r>
              <a:rPr lang="en-US" altLang="fr-FR" sz="2800" i="1" dirty="0" err="1">
                <a:solidFill>
                  <a:schemeClr val="tx1"/>
                </a:solidFill>
              </a:rPr>
              <a:t>répond</a:t>
            </a:r>
            <a:r>
              <a:rPr lang="en-US" altLang="fr-FR" sz="2800" i="1" dirty="0">
                <a:solidFill>
                  <a:schemeClr val="tx1"/>
                </a:solidFill>
              </a:rPr>
              <a:t> à </a:t>
            </a:r>
            <a:r>
              <a:rPr lang="en-US" altLang="fr-FR" sz="2800" i="1" dirty="0" err="1">
                <a:solidFill>
                  <a:schemeClr val="tx1"/>
                </a:solidFill>
              </a:rPr>
              <a:t>une</a:t>
            </a:r>
            <a:r>
              <a:rPr lang="en-US" altLang="fr-FR" sz="2800" i="1" dirty="0">
                <a:solidFill>
                  <a:schemeClr val="tx1"/>
                </a:solidFill>
              </a:rPr>
              <a:t> </a:t>
            </a:r>
            <a:r>
              <a:rPr lang="en-US" altLang="fr-FR" sz="2800" i="1" dirty="0" err="1">
                <a:solidFill>
                  <a:schemeClr val="tx1"/>
                </a:solidFill>
              </a:rPr>
              <a:t>demande</a:t>
            </a:r>
            <a:r>
              <a:rPr lang="en-US" altLang="fr-FR" sz="2800" i="1" dirty="0">
                <a:solidFill>
                  <a:schemeClr val="tx1"/>
                </a:solidFill>
              </a:rPr>
              <a:t> </a:t>
            </a:r>
            <a:r>
              <a:rPr lang="en-US" altLang="fr-FR" sz="2800" i="1" dirty="0" err="1">
                <a:solidFill>
                  <a:schemeClr val="tx1"/>
                </a:solidFill>
              </a:rPr>
              <a:t>croissante</a:t>
            </a:r>
            <a:r>
              <a:rPr lang="en-US" altLang="fr-FR" sz="2800" i="1" dirty="0">
                <a:solidFill>
                  <a:schemeClr val="tx1"/>
                </a:solidFill>
              </a:rPr>
              <a:t> du corps </a:t>
            </a:r>
            <a:r>
              <a:rPr lang="en-US" altLang="fr-FR" sz="2800" i="1" dirty="0" err="1">
                <a:solidFill>
                  <a:schemeClr val="tx1"/>
                </a:solidFill>
              </a:rPr>
              <a:t>académique</a:t>
            </a:r>
            <a:r>
              <a:rPr lang="en-US" altLang="fr-FR" sz="2800" i="1" dirty="0">
                <a:solidFill>
                  <a:schemeClr val="tx1"/>
                </a:solidFill>
              </a:rPr>
              <a:t>, des parents et des institutions -</a:t>
            </a:r>
          </a:p>
          <a:p>
            <a:pPr marL="460601" indent="-345451">
              <a:buSzPct val="45000"/>
              <a:buFont typeface="Wingdings" panose="05000000000000000000" pitchFamily="2" charset="2"/>
              <a:buChar char=""/>
              <a:tabLst>
                <a:tab pos="772184" algn="l"/>
                <a:tab pos="1544368" algn="l"/>
                <a:tab pos="2316552" algn="l"/>
                <a:tab pos="3088737" algn="l"/>
                <a:tab pos="3860921" algn="l"/>
                <a:tab pos="4633105" algn="l"/>
                <a:tab pos="5405289" algn="l"/>
                <a:tab pos="6177473" algn="l"/>
                <a:tab pos="6949657" algn="l"/>
                <a:tab pos="7721841" algn="l"/>
                <a:tab pos="8494025" algn="l"/>
                <a:tab pos="9266210" algn="l"/>
                <a:tab pos="10038394" algn="l"/>
                <a:tab pos="10810578" algn="l"/>
                <a:tab pos="11582762" algn="l"/>
                <a:tab pos="12354946" algn="l"/>
              </a:tabLst>
            </a:pPr>
            <a:r>
              <a:rPr lang="en-US" altLang="fr-FR" sz="2800" dirty="0" err="1">
                <a:solidFill>
                  <a:schemeClr val="tx1"/>
                </a:solidFill>
              </a:rPr>
              <a:t>Certificat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Labellis</a:t>
            </a:r>
            <a:r>
              <a:rPr lang="en-US" altLang="fr-FR" sz="2800" dirty="0">
                <a:solidFill>
                  <a:schemeClr val="tx1"/>
                </a:solidFill>
              </a:rPr>
              <a:t> : 100% numérique et </a:t>
            </a:r>
            <a:r>
              <a:rPr lang="en-US" altLang="fr-FR" sz="2800" dirty="0" err="1">
                <a:solidFill>
                  <a:schemeClr val="tx1"/>
                </a:solidFill>
              </a:rPr>
              <a:t>infalsifiable</a:t>
            </a:r>
            <a:r>
              <a:rPr lang="en-US" altLang="fr-FR" sz="2800" dirty="0">
                <a:solidFill>
                  <a:schemeClr val="tx1"/>
                </a:solidFill>
              </a:rPr>
              <a:t> qui </a:t>
            </a:r>
            <a:r>
              <a:rPr lang="en-US" altLang="fr-FR" sz="2800" dirty="0" err="1">
                <a:solidFill>
                  <a:schemeClr val="tx1"/>
                </a:solidFill>
              </a:rPr>
              <a:t>certifie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  <a:r>
              <a:rPr lang="en-US" altLang="fr-FR" sz="2800" dirty="0" err="1">
                <a:solidFill>
                  <a:schemeClr val="tx1"/>
                </a:solidFill>
              </a:rPr>
              <a:t>l’inscription</a:t>
            </a:r>
            <a:r>
              <a:rPr lang="en-US" altLang="fr-FR" sz="2800" dirty="0">
                <a:solidFill>
                  <a:schemeClr val="tx1"/>
                </a:solidFill>
              </a:rPr>
              <a:t> de son </a:t>
            </a:r>
            <a:r>
              <a:rPr lang="en-US" altLang="fr-FR" sz="2800" dirty="0" err="1">
                <a:solidFill>
                  <a:schemeClr val="tx1"/>
                </a:solidFill>
              </a:rPr>
              <a:t>diplôme</a:t>
            </a:r>
            <a:r>
              <a:rPr lang="en-US" altLang="fr-FR" sz="2800" dirty="0">
                <a:solidFill>
                  <a:schemeClr val="tx1"/>
                </a:solidFill>
              </a:rPr>
              <a:t> dans le </a:t>
            </a:r>
            <a:r>
              <a:rPr lang="en-US" altLang="fr-FR" sz="2800" dirty="0" err="1">
                <a:solidFill>
                  <a:schemeClr val="tx1"/>
                </a:solidFill>
              </a:rPr>
              <a:t>Répertoire</a:t>
            </a:r>
            <a:r>
              <a:rPr lang="en-US" altLang="fr-FR" sz="2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0840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5" y="3332172"/>
            <a:ext cx="4083549" cy="2271991"/>
          </a:xfrm>
        </p:spPr>
        <p:txBody>
          <a:bodyPr/>
          <a:lstStyle/>
          <a:p>
            <a:pPr algn="ctr"/>
            <a:r>
              <a:rPr lang="fr-FR" dirty="0"/>
              <a:t>IESF Alsace :</a:t>
            </a:r>
            <a:br>
              <a:rPr lang="fr-FR" dirty="0"/>
            </a:br>
            <a:r>
              <a:rPr lang="fr-FR" dirty="0"/>
              <a:t>EVENEMENTS 2024</a:t>
            </a:r>
          </a:p>
        </p:txBody>
      </p:sp>
    </p:spTree>
    <p:extLst>
      <p:ext uri="{BB962C8B-B14F-4D97-AF65-F5344CB8AC3E}">
        <p14:creationId xmlns:p14="http://schemas.microsoft.com/office/powerpoint/2010/main" val="320122884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5" y="3332172"/>
            <a:ext cx="4083549" cy="2271991"/>
          </a:xfrm>
        </p:spPr>
        <p:txBody>
          <a:bodyPr/>
          <a:lstStyle/>
          <a:p>
            <a:pPr algn="ctr"/>
            <a:r>
              <a:rPr lang="fr-FR" dirty="0"/>
              <a:t>JNI 2024</a:t>
            </a:r>
          </a:p>
        </p:txBody>
      </p:sp>
    </p:spTree>
    <p:extLst>
      <p:ext uri="{BB962C8B-B14F-4D97-AF65-F5344CB8AC3E}">
        <p14:creationId xmlns:p14="http://schemas.microsoft.com/office/powerpoint/2010/main" val="2682590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7">
            <a:extLst>
              <a:ext uri="{FF2B5EF4-FFF2-40B4-BE49-F238E27FC236}">
                <a16:creationId xmlns:a16="http://schemas.microsoft.com/office/drawing/2014/main" id="{D390669B-15B4-91EA-6714-E59EC662964E}"/>
              </a:ext>
            </a:extLst>
          </p:cNvPr>
          <p:cNvSpPr txBox="1"/>
          <p:nvPr/>
        </p:nvSpPr>
        <p:spPr>
          <a:xfrm>
            <a:off x="551543" y="944250"/>
            <a:ext cx="1272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. 2 évènements JNI labellisés Mulhouse - Strasbourg</a:t>
            </a:r>
          </a:p>
        </p:txBody>
      </p:sp>
      <p:pic>
        <p:nvPicPr>
          <p:cNvPr id="3" name="Image 2" descr="Une image contenant texte, capture d’écran, Visage humain, personne&#10;&#10;Description générée automatiquement">
            <a:extLst>
              <a:ext uri="{FF2B5EF4-FFF2-40B4-BE49-F238E27FC236}">
                <a16:creationId xmlns:a16="http://schemas.microsoft.com/office/drawing/2014/main" id="{AE483432-290A-B50F-97FF-060C51A623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960" y="1882589"/>
            <a:ext cx="10607040" cy="69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1245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5" y="3332172"/>
            <a:ext cx="4083549" cy="2271991"/>
          </a:xfrm>
        </p:spPr>
        <p:txBody>
          <a:bodyPr/>
          <a:lstStyle/>
          <a:p>
            <a:pPr algn="ctr"/>
            <a:r>
              <a:rPr lang="fr-FR" dirty="0"/>
              <a:t>PMIS 2024</a:t>
            </a:r>
          </a:p>
        </p:txBody>
      </p:sp>
    </p:spTree>
    <p:extLst>
      <p:ext uri="{BB962C8B-B14F-4D97-AF65-F5344CB8AC3E}">
        <p14:creationId xmlns:p14="http://schemas.microsoft.com/office/powerpoint/2010/main" val="51522055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gramme…"/>
          <p:cNvSpPr>
            <a:spLocks noGrp="1"/>
          </p:cNvSpPr>
          <p:nvPr>
            <p:ph type="ctrTitle"/>
          </p:nvPr>
        </p:nvSpPr>
        <p:spPr>
          <a:xfrm>
            <a:off x="0" y="564776"/>
            <a:ext cx="13004800" cy="20898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 err="1"/>
              <a:t>Programme</a:t>
            </a:r>
            <a:r>
              <a:rPr dirty="0"/>
              <a:t> </a:t>
            </a:r>
            <a:r>
              <a:rPr lang="fr-FR" dirty="0"/>
              <a:t> </a:t>
            </a:r>
            <a:r>
              <a:rPr dirty="0" err="1"/>
              <a:t>d’activités</a:t>
            </a:r>
            <a:r>
              <a:rPr lang="fr-FR" dirty="0"/>
              <a:t> – 1er semestre </a:t>
            </a:r>
            <a:r>
              <a:rPr dirty="0"/>
              <a:t> </a:t>
            </a:r>
            <a:r>
              <a:rPr lang="fr-FR" dirty="0"/>
              <a:t>2024</a:t>
            </a:r>
            <a:endParaRPr dirty="0"/>
          </a:p>
        </p:txBody>
      </p:sp>
      <p:sp>
        <p:nvSpPr>
          <p:cNvPr id="144" name="PMIS…"/>
          <p:cNvSpPr>
            <a:spLocks noGrp="1"/>
          </p:cNvSpPr>
          <p:nvPr>
            <p:ph type="subTitle" idx="1"/>
          </p:nvPr>
        </p:nvSpPr>
        <p:spPr>
          <a:xfrm>
            <a:off x="644510" y="2627704"/>
            <a:ext cx="11658600" cy="756412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algn="l">
              <a:buSzPct val="100000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PMIS: </a:t>
            </a:r>
          </a:p>
          <a:p>
            <a:pPr marL="514350" indent="-514350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Lycée Blaise Pascal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</a:rPr>
              <a:t>janver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 2024</a:t>
            </a:r>
          </a:p>
          <a:p>
            <a:pPr marL="457200" indent="-457200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15 mars : réunion F&amp;S à Strasbourg</a:t>
            </a:r>
          </a:p>
          <a:p>
            <a:pPr marL="457200" indent="-457200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16 mars : Salon Alternance : Strasbourg</a:t>
            </a:r>
          </a:p>
          <a:p>
            <a:pPr marL="457200" indent="-457200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Mai 2024 : OSI: Lycée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</a:rPr>
              <a:t>Schwilgé</a:t>
            </a: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marL="457200" indent="-457200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NB :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</a:rPr>
              <a:t>Courtehoute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 : Lycée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</a:rPr>
              <a:t>Koeberlé</a:t>
            </a: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marL="556126" indent="-556126" algn="l">
              <a:buSzPct val="100000"/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6 juin : Lycée Montaigne 30 lycéens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D106B-374F-46BD-B3BF-ACDD98F3747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2469662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519" y="3332172"/>
            <a:ext cx="5570881" cy="2271991"/>
          </a:xfrm>
        </p:spPr>
        <p:txBody>
          <a:bodyPr>
            <a:normAutofit fontScale="90000"/>
          </a:bodyPr>
          <a:lstStyle/>
          <a:p>
            <a:r>
              <a:rPr lang="fr-FR" dirty="0"/>
              <a:t>PMIS : </a:t>
            </a:r>
            <a:r>
              <a:rPr lang="fr-FR" dirty="0" err="1"/>
              <a:t>ProgrammE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2</a:t>
            </a:r>
            <a:r>
              <a:rPr lang="fr-FR" baseline="30000" dirty="0"/>
              <a:t>ième</a:t>
            </a:r>
            <a:r>
              <a:rPr lang="fr-FR" dirty="0"/>
              <a:t> semestre 2024  </a:t>
            </a:r>
          </a:p>
        </p:txBody>
      </p:sp>
    </p:spTree>
    <p:extLst>
      <p:ext uri="{BB962C8B-B14F-4D97-AF65-F5344CB8AC3E}">
        <p14:creationId xmlns:p14="http://schemas.microsoft.com/office/powerpoint/2010/main" val="1114189027"/>
      </p:ext>
    </p:extLst>
  </p:cSld>
  <p:clrMapOvr>
    <a:masterClrMapping/>
  </p:clrMapOvr>
  <p:transition spd="med"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5069</TotalTime>
  <Words>637</Words>
  <Application>Microsoft Office PowerPoint</Application>
  <PresentationFormat>Personnalisé</PresentationFormat>
  <Paragraphs>106</Paragraphs>
  <Slides>21</Slides>
  <Notes>6</Notes>
  <HiddenSlides>4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Century Gothic</vt:lpstr>
      <vt:lpstr>Helvetica Neue</vt:lpstr>
      <vt:lpstr>Wingdings</vt:lpstr>
      <vt:lpstr>Wingdings 3</vt:lpstr>
      <vt:lpstr>Secteur</vt:lpstr>
      <vt:lpstr>Présentation PowerPoint</vt:lpstr>
      <vt:lpstr>IESF national</vt:lpstr>
      <vt:lpstr>SERVICES PROPOSES PAR IESF </vt:lpstr>
      <vt:lpstr>IESF Alsace : EVENEMENTS 2024</vt:lpstr>
      <vt:lpstr>JNI 2024</vt:lpstr>
      <vt:lpstr>Présentation PowerPoint</vt:lpstr>
      <vt:lpstr>PMIS 2024</vt:lpstr>
      <vt:lpstr>Programme  d’activités – 1er semestre  2024</vt:lpstr>
      <vt:lpstr>PMIS : ProgrammE  2ième semestre 2024  </vt:lpstr>
      <vt:lpstr>Présentation PowerPoint</vt:lpstr>
      <vt:lpstr>SALONS</vt:lpstr>
      <vt:lpstr>SALONS</vt:lpstr>
      <vt:lpstr>Présentation PowerPoint</vt:lpstr>
      <vt:lpstr>Programme d’activités (Conviviales)  2024</vt:lpstr>
      <vt:lpstr>Repas convivial  : 3 mai 2024</vt:lpstr>
      <vt:lpstr>Présentation PowerPoint</vt:lpstr>
      <vt:lpstr>Présentation PowerPoint</vt:lpstr>
      <vt:lpstr>SUJETS EN ATTENTE 2024</vt:lpstr>
      <vt:lpstr>PaRTENARIATS : a renouer </vt:lpstr>
      <vt:lpstr>Groupements</vt:lpstr>
      <vt:lpstr>Cotisations 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poloce</dc:creator>
  <cp:lastModifiedBy>Nicole BOMO</cp:lastModifiedBy>
  <cp:revision>61</cp:revision>
  <dcterms:created xsi:type="dcterms:W3CDTF">2020-03-10T10:55:55Z</dcterms:created>
  <dcterms:modified xsi:type="dcterms:W3CDTF">2024-06-14T22:43:00Z</dcterms:modified>
</cp:coreProperties>
</file>