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909" r:id="rId1"/>
  </p:sldMasterIdLst>
  <p:notesMasterIdLst>
    <p:notesMasterId r:id="rId15"/>
  </p:notesMasterIdLst>
  <p:sldIdLst>
    <p:sldId id="319" r:id="rId2"/>
    <p:sldId id="353" r:id="rId3"/>
    <p:sldId id="363" r:id="rId4"/>
    <p:sldId id="350" r:id="rId5"/>
    <p:sldId id="355" r:id="rId6"/>
    <p:sldId id="330" r:id="rId7"/>
    <p:sldId id="295" r:id="rId8"/>
    <p:sldId id="324" r:id="rId9"/>
    <p:sldId id="347" r:id="rId10"/>
    <p:sldId id="346" r:id="rId11"/>
    <p:sldId id="307" r:id="rId12"/>
    <p:sldId id="360" r:id="rId13"/>
    <p:sldId id="351" r:id="rId14"/>
  </p:sldIdLst>
  <p:sldSz cx="13004800" cy="9753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4096" userDrawn="1">
          <p15:clr>
            <a:srgbClr val="A4A3A4"/>
          </p15:clr>
        </p15:guide>
        <p15:guide id="2" orient="horz" pos="30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3C0FC">
              <a:alpha val="26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136794"/>
              <a:satOff val="-2150"/>
              <a:lumOff val="15693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EA5CB">
              <a:alpha val="2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chemeClr val="accent3">
              <a:alpha val="35000"/>
            </a:scheme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2D7132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BF630E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F2428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47" autoAdjust="0"/>
    <p:restoredTop sz="83150" autoAdjust="0"/>
  </p:normalViewPr>
  <p:slideViewPr>
    <p:cSldViewPr snapToGrid="0">
      <p:cViewPr varScale="1">
        <p:scale>
          <a:sx n="30" d="100"/>
          <a:sy n="30" d="100"/>
        </p:scale>
        <p:origin x="576" y="29"/>
      </p:cViewPr>
      <p:guideLst>
        <p:guide pos="4096"/>
        <p:guide orient="horz" pos="3072"/>
      </p:guideLst>
    </p:cSldViewPr>
  </p:slideViewPr>
  <p:outlineViewPr>
    <p:cViewPr>
      <p:scale>
        <a:sx n="33" d="100"/>
        <a:sy n="33" d="100"/>
      </p:scale>
      <p:origin x="0" y="-96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5169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838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6165239" y="1663902"/>
            <a:ext cx="6847765" cy="7102296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8614" y="758614"/>
            <a:ext cx="8753370" cy="4443308"/>
          </a:xfrm>
        </p:spPr>
        <p:txBody>
          <a:bodyPr anchor="b">
            <a:normAutofit/>
          </a:bodyPr>
          <a:lstStyle>
            <a:lvl1pPr algn="l">
              <a:defRPr sz="6258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8614" y="5466834"/>
            <a:ext cx="7046044" cy="2721374"/>
          </a:xfrm>
        </p:spPr>
        <p:txBody>
          <a:bodyPr anchor="t">
            <a:normAutofit/>
          </a:bodyPr>
          <a:lstStyle>
            <a:lvl1pPr marL="0" indent="0" algn="l">
              <a:buNone/>
              <a:defRPr sz="2844">
                <a:solidFill>
                  <a:schemeClr val="bg2">
                    <a:lumMod val="75000"/>
                  </a:schemeClr>
                </a:solidFill>
              </a:defRPr>
            </a:lvl1pPr>
            <a:lvl2pPr marL="650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1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16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1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316ADF9-BAED-6AAC-3E3A-94D9F0873A0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9408"/>
            <a:ext cx="3048000" cy="152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3772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72" userDrawn="1">
          <p15:clr>
            <a:srgbClr val="FBAE40"/>
          </p15:clr>
        </p15:guide>
        <p15:guide id="2" pos="4096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614" y="6394027"/>
            <a:ext cx="9322478" cy="216746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58614" y="758613"/>
            <a:ext cx="11487573" cy="4443307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276"/>
            </a:lvl1pPr>
            <a:lvl2pPr marL="650230" indent="0">
              <a:buNone/>
              <a:defRPr sz="2276"/>
            </a:lvl2pPr>
            <a:lvl3pPr marL="1300460" indent="0">
              <a:buNone/>
              <a:defRPr sz="2276"/>
            </a:lvl3pPr>
            <a:lvl4pPr marL="1950690" indent="0">
              <a:buNone/>
              <a:defRPr sz="2276"/>
            </a:lvl4pPr>
            <a:lvl5pPr marL="2600919" indent="0">
              <a:buNone/>
              <a:defRPr sz="2276"/>
            </a:lvl5pPr>
            <a:lvl6pPr marL="3251149" indent="0">
              <a:buNone/>
              <a:defRPr sz="2276"/>
            </a:lvl6pPr>
            <a:lvl7pPr marL="3901379" indent="0">
              <a:buNone/>
              <a:defRPr sz="2276"/>
            </a:lvl7pPr>
            <a:lvl8pPr marL="4551609" indent="0">
              <a:buNone/>
              <a:defRPr sz="2276"/>
            </a:lvl8pPr>
            <a:lvl9pPr marL="5201839" indent="0">
              <a:buNone/>
              <a:defRPr sz="2276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083736" y="5466833"/>
            <a:ext cx="10355672" cy="65024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2276"/>
            </a:lvl1pPr>
            <a:lvl2pPr marL="650230" indent="0">
              <a:buFontTx/>
              <a:buNone/>
              <a:defRPr/>
            </a:lvl2pPr>
            <a:lvl3pPr marL="1300460" indent="0">
              <a:buFontTx/>
              <a:buNone/>
              <a:defRPr/>
            </a:lvl3pPr>
            <a:lvl4pPr marL="1950690" indent="0">
              <a:buFontTx/>
              <a:buNone/>
              <a:defRPr/>
            </a:lvl4pPr>
            <a:lvl5pPr marL="2600919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1501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614" y="758613"/>
            <a:ext cx="11487573" cy="4118187"/>
          </a:xfrm>
        </p:spPr>
        <p:txBody>
          <a:bodyPr anchor="ctr">
            <a:normAutofit/>
          </a:bodyPr>
          <a:lstStyle>
            <a:lvl1pPr algn="l">
              <a:defRPr sz="3982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613" y="5852160"/>
            <a:ext cx="9078830" cy="2709333"/>
          </a:xfrm>
        </p:spPr>
        <p:txBody>
          <a:bodyPr anchor="ctr">
            <a:normAutofit/>
          </a:bodyPr>
          <a:lstStyle>
            <a:lvl1pPr marL="0" indent="0" algn="l">
              <a:buNone/>
              <a:defRPr sz="2560">
                <a:solidFill>
                  <a:schemeClr val="bg2">
                    <a:lumMod val="75000"/>
                  </a:schemeClr>
                </a:solidFill>
              </a:defRPr>
            </a:lvl1pPr>
            <a:lvl2pPr marL="65023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2pPr>
            <a:lvl3pPr marL="1300460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3pPr>
            <a:lvl4pPr marL="1950690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4pPr>
            <a:lvl5pPr marL="260091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5pPr>
            <a:lvl6pPr marL="325114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6pPr>
            <a:lvl7pPr marL="390137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7pPr>
            <a:lvl8pPr marL="455160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8pPr>
            <a:lvl9pPr marL="520183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79368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825" y="758613"/>
            <a:ext cx="9756142" cy="4118187"/>
          </a:xfrm>
        </p:spPr>
        <p:txBody>
          <a:bodyPr anchor="ctr">
            <a:normAutofit/>
          </a:bodyPr>
          <a:lstStyle>
            <a:lvl1pPr algn="l">
              <a:defRPr sz="3982" b="0" cap="all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17227" y="4876800"/>
            <a:ext cx="9105731" cy="686364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650230" indent="0">
              <a:buFontTx/>
              <a:buNone/>
              <a:defRPr/>
            </a:lvl2pPr>
            <a:lvl3pPr marL="1300460" indent="0">
              <a:buFontTx/>
              <a:buNone/>
              <a:defRPr/>
            </a:lvl3pPr>
            <a:lvl4pPr marL="1950690" indent="0">
              <a:buFontTx/>
              <a:buNone/>
              <a:defRPr/>
            </a:lvl4pPr>
            <a:lvl5pPr marL="2600919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614" y="6117077"/>
            <a:ext cx="9077136" cy="2444416"/>
          </a:xfrm>
        </p:spPr>
        <p:txBody>
          <a:bodyPr anchor="ctr">
            <a:normAutofit/>
          </a:bodyPr>
          <a:lstStyle>
            <a:lvl1pPr marL="0" indent="0" algn="l">
              <a:buNone/>
              <a:defRPr sz="2844">
                <a:solidFill>
                  <a:schemeClr val="bg2">
                    <a:lumMod val="75000"/>
                  </a:schemeClr>
                </a:solidFill>
              </a:defRPr>
            </a:lvl1pPr>
            <a:lvl2pPr marL="65023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2pPr>
            <a:lvl3pPr marL="1300460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3pPr>
            <a:lvl4pPr marL="1950690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4pPr>
            <a:lvl5pPr marL="260091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5pPr>
            <a:lvl6pPr marL="325114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6pPr>
            <a:lvl7pPr marL="390137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7pPr>
            <a:lvl8pPr marL="455160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8pPr>
            <a:lvl9pPr marL="520183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325121" y="1010665"/>
            <a:ext cx="650409" cy="831681"/>
          </a:xfrm>
          <a:prstGeom prst="rect">
            <a:avLst/>
          </a:prstGeom>
        </p:spPr>
        <p:txBody>
          <a:bodyPr vert="horz" lIns="130048" tIns="65024" rIns="130048" bIns="65024" rtlCol="0" anchor="ctr">
            <a:noAutofit/>
          </a:bodyPr>
          <a:lstStyle/>
          <a:p>
            <a:pPr lvl="0"/>
            <a:r>
              <a:rPr lang="en-US" sz="11378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945708" y="3937566"/>
            <a:ext cx="650409" cy="831681"/>
          </a:xfrm>
          <a:prstGeom prst="rect">
            <a:avLst/>
          </a:prstGeom>
        </p:spPr>
        <p:txBody>
          <a:bodyPr vert="horz" lIns="130048" tIns="65024" rIns="130048" bIns="65024" rtlCol="0" anchor="ctr">
            <a:noAutofit/>
          </a:bodyPr>
          <a:lstStyle/>
          <a:p>
            <a:pPr lvl="0" algn="r"/>
            <a:r>
              <a:rPr lang="en-US" sz="11378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193119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614" y="4876800"/>
            <a:ext cx="9077136" cy="2414080"/>
          </a:xfrm>
        </p:spPr>
        <p:txBody>
          <a:bodyPr anchor="b">
            <a:normAutofit/>
          </a:bodyPr>
          <a:lstStyle>
            <a:lvl1pPr algn="l">
              <a:defRPr sz="3982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613" y="7300239"/>
            <a:ext cx="9078830" cy="1261254"/>
          </a:xfrm>
        </p:spPr>
        <p:txBody>
          <a:bodyPr anchor="t">
            <a:normAutofit/>
          </a:bodyPr>
          <a:lstStyle>
            <a:lvl1pPr marL="0" indent="0" algn="l">
              <a:buNone/>
              <a:defRPr sz="2560">
                <a:solidFill>
                  <a:schemeClr val="bg2">
                    <a:lumMod val="75000"/>
                  </a:schemeClr>
                </a:solidFill>
              </a:defRPr>
            </a:lvl1pPr>
            <a:lvl2pPr marL="65023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2pPr>
            <a:lvl3pPr marL="1300460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3pPr>
            <a:lvl4pPr marL="1950690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4pPr>
            <a:lvl5pPr marL="260091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5pPr>
            <a:lvl6pPr marL="325114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6pPr>
            <a:lvl7pPr marL="390137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7pPr>
            <a:lvl8pPr marL="455160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8pPr>
            <a:lvl9pPr marL="520183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77699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826" y="758613"/>
            <a:ext cx="9756140" cy="4118187"/>
          </a:xfrm>
        </p:spPr>
        <p:txBody>
          <a:bodyPr anchor="ctr">
            <a:normAutofit/>
          </a:bodyPr>
          <a:lstStyle>
            <a:lvl1pPr algn="l">
              <a:defRPr sz="3982" b="0" cap="all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58614" y="5527040"/>
            <a:ext cx="9077136" cy="1493143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44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613" y="7044267"/>
            <a:ext cx="9077134" cy="1517227"/>
          </a:xfrm>
        </p:spPr>
        <p:txBody>
          <a:bodyPr anchor="t">
            <a:normAutofit/>
          </a:bodyPr>
          <a:lstStyle>
            <a:lvl1pPr marL="0" indent="0" algn="l">
              <a:buNone/>
              <a:defRPr sz="2560">
                <a:solidFill>
                  <a:schemeClr val="bg2">
                    <a:lumMod val="75000"/>
                  </a:schemeClr>
                </a:solidFill>
              </a:defRPr>
            </a:lvl1pPr>
            <a:lvl2pPr marL="65023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2pPr>
            <a:lvl3pPr marL="1300460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3pPr>
            <a:lvl4pPr marL="1950690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4pPr>
            <a:lvl5pPr marL="260091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5pPr>
            <a:lvl6pPr marL="325114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6pPr>
            <a:lvl7pPr marL="390137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7pPr>
            <a:lvl8pPr marL="455160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8pPr>
            <a:lvl9pPr marL="520183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325121" y="1010665"/>
            <a:ext cx="650409" cy="831681"/>
          </a:xfrm>
          <a:prstGeom prst="rect">
            <a:avLst/>
          </a:prstGeom>
        </p:spPr>
        <p:txBody>
          <a:bodyPr vert="horz" lIns="130048" tIns="65024" rIns="130048" bIns="65024" rtlCol="0" anchor="ctr">
            <a:noAutofit/>
          </a:bodyPr>
          <a:lstStyle/>
          <a:p>
            <a:pPr lvl="0"/>
            <a:r>
              <a:rPr lang="en-US" sz="11378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945708" y="3937566"/>
            <a:ext cx="650409" cy="831681"/>
          </a:xfrm>
          <a:prstGeom prst="rect">
            <a:avLst/>
          </a:prstGeom>
        </p:spPr>
        <p:txBody>
          <a:bodyPr vert="horz" lIns="130048" tIns="65024" rIns="130048" bIns="65024" rtlCol="0" anchor="ctr">
            <a:noAutofit/>
          </a:bodyPr>
          <a:lstStyle/>
          <a:p>
            <a:pPr lvl="0" algn="r"/>
            <a:r>
              <a:rPr lang="en-US" sz="11378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312916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613" y="758613"/>
            <a:ext cx="10703158" cy="411818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982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58614" y="5587248"/>
            <a:ext cx="9077136" cy="1192107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44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613" y="6779357"/>
            <a:ext cx="9077134" cy="1782137"/>
          </a:xfrm>
        </p:spPr>
        <p:txBody>
          <a:bodyPr anchor="t">
            <a:normAutofit/>
          </a:bodyPr>
          <a:lstStyle>
            <a:lvl1pPr marL="0" indent="0" algn="l">
              <a:buNone/>
              <a:defRPr sz="2560">
                <a:solidFill>
                  <a:schemeClr val="bg2">
                    <a:lumMod val="75000"/>
                  </a:schemeClr>
                </a:solidFill>
              </a:defRPr>
            </a:lvl1pPr>
            <a:lvl2pPr marL="65023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2pPr>
            <a:lvl3pPr marL="1300460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3pPr>
            <a:lvl4pPr marL="1950690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4pPr>
            <a:lvl5pPr marL="260091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5pPr>
            <a:lvl6pPr marL="325114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6pPr>
            <a:lvl7pPr marL="390137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7pPr>
            <a:lvl8pPr marL="455160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8pPr>
            <a:lvl9pPr marL="520183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01290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614" y="6394027"/>
            <a:ext cx="9322478" cy="2167467"/>
          </a:xfrm>
        </p:spPr>
        <p:txBody>
          <a:bodyPr>
            <a:normAutofit/>
          </a:bodyPr>
          <a:lstStyle>
            <a:lvl1pPr algn="l">
              <a:defRPr sz="398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8614" y="758615"/>
            <a:ext cx="9322478" cy="5358464"/>
          </a:xfrm>
        </p:spPr>
        <p:txBody>
          <a:bodyPr vert="eaVert"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65083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38889" y="758614"/>
            <a:ext cx="2907298" cy="6285653"/>
          </a:xfrm>
        </p:spPr>
        <p:txBody>
          <a:bodyPr vert="eaVert">
            <a:normAutofit/>
          </a:bodyPr>
          <a:lstStyle>
            <a:lvl1pPr>
              <a:defRPr sz="398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8613" y="758613"/>
            <a:ext cx="8320017" cy="7802880"/>
          </a:xfrm>
        </p:spPr>
        <p:txBody>
          <a:bodyPr vert="eaVert"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67664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e du titre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57" name="Texte niveau 1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Numéro de diapositive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7428010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614" y="6394027"/>
            <a:ext cx="9322478" cy="216746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8614" y="758613"/>
            <a:ext cx="9322478" cy="5358464"/>
          </a:xfrm>
        </p:spPr>
        <p:txBody>
          <a:bodyPr anchor="ctr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9673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613" y="2817706"/>
            <a:ext cx="9105732" cy="3299366"/>
          </a:xfrm>
        </p:spPr>
        <p:txBody>
          <a:bodyPr anchor="b">
            <a:normAutofit/>
          </a:bodyPr>
          <a:lstStyle>
            <a:lvl1pPr algn="l">
              <a:defRPr sz="4551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614" y="6381985"/>
            <a:ext cx="9105731" cy="2179509"/>
          </a:xfrm>
        </p:spPr>
        <p:txBody>
          <a:bodyPr anchor="t">
            <a:normAutofit/>
          </a:bodyPr>
          <a:lstStyle>
            <a:lvl1pPr marL="0" indent="0" algn="l">
              <a:buNone/>
              <a:defRPr sz="2560">
                <a:solidFill>
                  <a:schemeClr val="bg2">
                    <a:lumMod val="75000"/>
                  </a:schemeClr>
                </a:solidFill>
              </a:defRPr>
            </a:lvl1pPr>
            <a:lvl2pPr marL="65023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2pPr>
            <a:lvl3pPr marL="1300460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3pPr>
            <a:lvl4pPr marL="1950690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4pPr>
            <a:lvl5pPr marL="260091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5pPr>
            <a:lvl6pPr marL="325114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6pPr>
            <a:lvl7pPr marL="390137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7pPr>
            <a:lvl8pPr marL="455160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8pPr>
            <a:lvl9pPr marL="520183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7292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614" y="6394027"/>
            <a:ext cx="9322478" cy="2167467"/>
          </a:xfrm>
        </p:spPr>
        <p:txBody>
          <a:bodyPr>
            <a:normAutofit/>
          </a:bodyPr>
          <a:lstStyle>
            <a:lvl1pPr>
              <a:defRPr sz="455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758614" y="758614"/>
            <a:ext cx="5617731" cy="5358460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6630915" y="758613"/>
            <a:ext cx="5615272" cy="5346418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2463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614" y="6394027"/>
            <a:ext cx="9322478" cy="2167467"/>
          </a:xfrm>
        </p:spPr>
        <p:txBody>
          <a:bodyPr>
            <a:normAutofit/>
          </a:bodyPr>
          <a:lstStyle>
            <a:lvl1pPr>
              <a:defRPr sz="455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3735" y="758613"/>
            <a:ext cx="5286209" cy="866987"/>
          </a:xfrm>
        </p:spPr>
        <p:txBody>
          <a:bodyPr anchor="b">
            <a:noAutofit/>
          </a:bodyPr>
          <a:lstStyle>
            <a:lvl1pPr marL="0" indent="0">
              <a:buNone/>
              <a:defRPr sz="3413" b="0" cap="all">
                <a:solidFill>
                  <a:schemeClr val="tx1"/>
                </a:solidFill>
              </a:defRPr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613" y="1625601"/>
            <a:ext cx="5611331" cy="4491473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04912" y="806027"/>
            <a:ext cx="5353317" cy="819573"/>
          </a:xfrm>
        </p:spPr>
        <p:txBody>
          <a:bodyPr anchor="b">
            <a:noAutofit/>
          </a:bodyPr>
          <a:lstStyle>
            <a:lvl1pPr marL="0" indent="0">
              <a:buNone/>
              <a:defRPr sz="3413" b="0" cap="all">
                <a:solidFill>
                  <a:schemeClr val="tx1"/>
                </a:solidFill>
              </a:defRPr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0915" y="1625600"/>
            <a:ext cx="5627314" cy="4479431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2566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614" y="6394027"/>
            <a:ext cx="9322478" cy="2167467"/>
          </a:xfrm>
        </p:spPr>
        <p:txBody>
          <a:bodyPr>
            <a:normAutofit/>
          </a:bodyPr>
          <a:lstStyle>
            <a:lvl1pPr>
              <a:defRPr sz="455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19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9160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06549" y="758613"/>
            <a:ext cx="4551680" cy="2167467"/>
          </a:xfrm>
        </p:spPr>
        <p:txBody>
          <a:bodyPr anchor="b">
            <a:normAutofit/>
          </a:bodyPr>
          <a:lstStyle>
            <a:lvl1pPr algn="l">
              <a:defRPr sz="2844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8613" y="758613"/>
            <a:ext cx="6312896" cy="7802880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06549" y="3142830"/>
            <a:ext cx="4551680" cy="2974246"/>
          </a:xfrm>
        </p:spPr>
        <p:txBody>
          <a:bodyPr anchor="t">
            <a:normAutofit/>
          </a:bodyPr>
          <a:lstStyle>
            <a:lvl1pPr marL="0" indent="0">
              <a:buNone/>
              <a:defRPr sz="2276"/>
            </a:lvl1pPr>
            <a:lvl2pPr marL="650230" indent="0">
              <a:buNone/>
              <a:defRPr sz="1707"/>
            </a:lvl2pPr>
            <a:lvl3pPr marL="1300460" indent="0">
              <a:buNone/>
              <a:defRPr sz="1422"/>
            </a:lvl3pPr>
            <a:lvl4pPr marL="1950690" indent="0">
              <a:buNone/>
              <a:defRPr sz="1280"/>
            </a:lvl4pPr>
            <a:lvl5pPr marL="2600919" indent="0">
              <a:buNone/>
              <a:defRPr sz="1280"/>
            </a:lvl5pPr>
            <a:lvl6pPr marL="3251149" indent="0">
              <a:buNone/>
              <a:defRPr sz="1280"/>
            </a:lvl6pPr>
            <a:lvl7pPr marL="3901379" indent="0">
              <a:buNone/>
              <a:defRPr sz="1280"/>
            </a:lvl7pPr>
            <a:lvl8pPr marL="4551609" indent="0">
              <a:buNone/>
              <a:defRPr sz="1280"/>
            </a:lvl8pPr>
            <a:lvl9pPr marL="5201839" indent="0">
              <a:buNone/>
              <a:defRPr sz="128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7799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94027" y="2059093"/>
            <a:ext cx="5067745" cy="1625600"/>
          </a:xfrm>
        </p:spPr>
        <p:txBody>
          <a:bodyPr anchor="b">
            <a:normAutofit/>
          </a:bodyPr>
          <a:lstStyle>
            <a:lvl1pPr algn="l">
              <a:defRPr sz="3413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1083733" y="1300480"/>
            <a:ext cx="4666274" cy="682752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276"/>
            </a:lvl1pPr>
            <a:lvl2pPr marL="650230" indent="0">
              <a:buNone/>
              <a:defRPr sz="2276"/>
            </a:lvl2pPr>
            <a:lvl3pPr marL="1300460" indent="0">
              <a:buNone/>
              <a:defRPr sz="2276"/>
            </a:lvl3pPr>
            <a:lvl4pPr marL="1950690" indent="0">
              <a:buNone/>
              <a:defRPr sz="2276"/>
            </a:lvl4pPr>
            <a:lvl5pPr marL="2600919" indent="0">
              <a:buNone/>
              <a:defRPr sz="2276"/>
            </a:lvl5pPr>
            <a:lvl6pPr marL="3251149" indent="0">
              <a:buNone/>
              <a:defRPr sz="2276"/>
            </a:lvl6pPr>
            <a:lvl7pPr marL="3901379" indent="0">
              <a:buNone/>
              <a:defRPr sz="2276"/>
            </a:lvl7pPr>
            <a:lvl8pPr marL="4551609" indent="0">
              <a:buNone/>
              <a:defRPr sz="2276"/>
            </a:lvl8pPr>
            <a:lvl9pPr marL="5201839" indent="0">
              <a:buNone/>
              <a:defRPr sz="2276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94350" y="3901440"/>
            <a:ext cx="5069117" cy="2962204"/>
          </a:xfrm>
        </p:spPr>
        <p:txBody>
          <a:bodyPr anchor="t">
            <a:normAutofit/>
          </a:bodyPr>
          <a:lstStyle>
            <a:lvl1pPr marL="0" indent="0">
              <a:buNone/>
              <a:defRPr sz="2560"/>
            </a:lvl1pPr>
            <a:lvl2pPr marL="650230" indent="0">
              <a:buNone/>
              <a:defRPr sz="1707"/>
            </a:lvl2pPr>
            <a:lvl3pPr marL="1300460" indent="0">
              <a:buNone/>
              <a:defRPr sz="1422"/>
            </a:lvl3pPr>
            <a:lvl4pPr marL="1950690" indent="0">
              <a:buNone/>
              <a:defRPr sz="1280"/>
            </a:lvl4pPr>
            <a:lvl5pPr marL="2600919" indent="0">
              <a:buNone/>
              <a:defRPr sz="1280"/>
            </a:lvl5pPr>
            <a:lvl6pPr marL="3251149" indent="0">
              <a:buNone/>
              <a:defRPr sz="1280"/>
            </a:lvl6pPr>
            <a:lvl7pPr marL="3901379" indent="0">
              <a:buNone/>
              <a:defRPr sz="1280"/>
            </a:lvl7pPr>
            <a:lvl8pPr marL="4551609" indent="0">
              <a:buNone/>
              <a:defRPr sz="1280"/>
            </a:lvl8pPr>
            <a:lvl9pPr marL="5201839" indent="0">
              <a:buNone/>
              <a:defRPr sz="128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58613" y="8778241"/>
            <a:ext cx="8265563" cy="51928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8257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487182" y="5539083"/>
            <a:ext cx="3513537" cy="3781025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8614" y="6394027"/>
            <a:ext cx="9322478" cy="21674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614" y="758615"/>
            <a:ext cx="9322478" cy="5358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67460" y="8778245"/>
            <a:ext cx="1707325" cy="51928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422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9/19/2024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8613" y="8778241"/>
            <a:ext cx="8265563" cy="51928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422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56962" y="7933836"/>
            <a:ext cx="1218712" cy="9527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982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76678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  <p:sldLayoutId id="2147483921" r:id="rId12"/>
    <p:sldLayoutId id="2147483922" r:id="rId13"/>
    <p:sldLayoutId id="2147483923" r:id="rId14"/>
    <p:sldLayoutId id="2147483924" r:id="rId15"/>
    <p:sldLayoutId id="2147483925" r:id="rId16"/>
    <p:sldLayoutId id="2147483926" r:id="rId17"/>
    <p:sldLayoutId id="2147483927" r:id="rId18"/>
  </p:sldLayoutIdLst>
  <p:txStyles>
    <p:titleStyle>
      <a:lvl1pPr algn="l" defTabSz="650230" rtl="0" eaLnBrk="1" latinLnBrk="0" hangingPunct="1">
        <a:spcBef>
          <a:spcPct val="0"/>
        </a:spcBef>
        <a:buNone/>
        <a:defRPr sz="4551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406394" indent="-406394" algn="l" defTabSz="650230" rtl="0" eaLnBrk="1" latinLnBrk="0" hangingPunct="1">
        <a:spcBef>
          <a:spcPct val="20000"/>
        </a:spcBef>
        <a:spcAft>
          <a:spcPts val="853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844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1056623" indent="-406394" algn="l" defTabSz="650230" rtl="0" eaLnBrk="1" latinLnBrk="0" hangingPunct="1">
        <a:spcBef>
          <a:spcPct val="20000"/>
        </a:spcBef>
        <a:spcAft>
          <a:spcPts val="853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56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706853" indent="-406394" algn="l" defTabSz="650230" rtl="0" eaLnBrk="1" latinLnBrk="0" hangingPunct="1">
        <a:spcBef>
          <a:spcPct val="20000"/>
        </a:spcBef>
        <a:spcAft>
          <a:spcPts val="853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276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2194526" indent="-243836" algn="l" defTabSz="650230" rtl="0" eaLnBrk="1" latinLnBrk="0" hangingPunct="1">
        <a:spcBef>
          <a:spcPct val="20000"/>
        </a:spcBef>
        <a:spcAft>
          <a:spcPts val="853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991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844756" indent="-243836" algn="l" defTabSz="650230" rtl="0" eaLnBrk="1" latinLnBrk="0" hangingPunct="1">
        <a:spcBef>
          <a:spcPct val="20000"/>
        </a:spcBef>
        <a:spcAft>
          <a:spcPts val="853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991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3576264" indent="-325115" algn="l" defTabSz="650230" rtl="0" eaLnBrk="1" latinLnBrk="0" hangingPunct="1">
        <a:spcBef>
          <a:spcPct val="20000"/>
        </a:spcBef>
        <a:spcAft>
          <a:spcPts val="853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991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4226494" indent="-325115" algn="l" defTabSz="650230" rtl="0" eaLnBrk="1" latinLnBrk="0" hangingPunct="1">
        <a:spcBef>
          <a:spcPct val="20000"/>
        </a:spcBef>
        <a:spcAft>
          <a:spcPts val="853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991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4876724" indent="-325115" algn="l" defTabSz="650230" rtl="0" eaLnBrk="1" latinLnBrk="0" hangingPunct="1">
        <a:spcBef>
          <a:spcPct val="20000"/>
        </a:spcBef>
        <a:spcAft>
          <a:spcPts val="853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991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5526954" indent="-325115" algn="l" defTabSz="650230" rtl="0" eaLnBrk="1" latinLnBrk="0" hangingPunct="1">
        <a:spcBef>
          <a:spcPct val="20000"/>
        </a:spcBef>
        <a:spcAft>
          <a:spcPts val="853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991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023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defTabSz="65023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defTabSz="65023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defTabSz="65023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defTabSz="65023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defTabSz="65023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defTabSz="65023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defTabSz="65023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defTabSz="65023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688977-317D-9541-A9C5-E5ED1FCFE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863" y="2580486"/>
            <a:ext cx="12347074" cy="4592628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EVENEMENTS 2024 : </a:t>
            </a:r>
            <a:br>
              <a:rPr lang="fr-FR" dirty="0"/>
            </a:br>
            <a:r>
              <a:rPr lang="fr-FR" dirty="0"/>
              <a:t>proposition de Marine et de Yannick</a:t>
            </a:r>
            <a:br>
              <a:rPr lang="fr-FR" dirty="0"/>
            </a:br>
            <a:r>
              <a:rPr lang="fr-FR" dirty="0" err="1"/>
              <a:t>Intermines</a:t>
            </a:r>
            <a:r>
              <a:rPr lang="fr-FR" dirty="0"/>
              <a:t> le 23 septembre : Inscrits? </a:t>
            </a:r>
            <a:r>
              <a:rPr lang="fr-FR" dirty="0" err="1"/>
              <a:t>Afterwork</a:t>
            </a:r>
            <a:r>
              <a:rPr lang="fr-FR" dirty="0"/>
              <a:t> courant octobre: Linh ? </a:t>
            </a:r>
          </a:p>
        </p:txBody>
      </p:sp>
    </p:spTree>
    <p:extLst>
      <p:ext uri="{BB962C8B-B14F-4D97-AF65-F5344CB8AC3E}">
        <p14:creationId xmlns:p14="http://schemas.microsoft.com/office/powerpoint/2010/main" val="3201228849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82" name="Group 3081">
            <a:extLst>
              <a:ext uri="{FF2B5EF4-FFF2-40B4-BE49-F238E27FC236}">
                <a16:creationId xmlns:a16="http://schemas.microsoft.com/office/drawing/2014/main" id="{8F1EF17D-1B70-428C-8A8A-A2C5B390E1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820763" y="4214520"/>
            <a:ext cx="3180648" cy="4563724"/>
            <a:chOff x="9206969" y="2963333"/>
            <a:chExt cx="2981858" cy="3208867"/>
          </a:xfrm>
        </p:grpSpPr>
        <p:cxnSp>
          <p:nvCxnSpPr>
            <p:cNvPr id="3083" name="Straight Connector 3082">
              <a:extLst>
                <a:ext uri="{FF2B5EF4-FFF2-40B4-BE49-F238E27FC236}">
                  <a16:creationId xmlns:a16="http://schemas.microsoft.com/office/drawing/2014/main" id="{12FAEDF3-CEC8-4BF6-8EA7-4079C4718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4" name="Straight Connector 3083">
              <a:extLst>
                <a:ext uri="{FF2B5EF4-FFF2-40B4-BE49-F238E27FC236}">
                  <a16:creationId xmlns:a16="http://schemas.microsoft.com/office/drawing/2014/main" id="{398DB8F4-CD77-4FCC-8544-ADE8B478C1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5" name="Straight Connector 3084">
              <a:extLst>
                <a:ext uri="{FF2B5EF4-FFF2-40B4-BE49-F238E27FC236}">
                  <a16:creationId xmlns:a16="http://schemas.microsoft.com/office/drawing/2014/main" id="{22202DFE-039D-48E4-8536-FA30F24894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6" name="Straight Connector 3085">
              <a:extLst>
                <a:ext uri="{FF2B5EF4-FFF2-40B4-BE49-F238E27FC236}">
                  <a16:creationId xmlns:a16="http://schemas.microsoft.com/office/drawing/2014/main" id="{81F05E26-510E-4164-83C7-28E4FE9D7E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7" name="Straight Connector 3086">
              <a:extLst>
                <a:ext uri="{FF2B5EF4-FFF2-40B4-BE49-F238E27FC236}">
                  <a16:creationId xmlns:a16="http://schemas.microsoft.com/office/drawing/2014/main" id="{E632161A-50D4-4D96-887A-98FC920931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 useBgFill="1">
        <p:nvSpPr>
          <p:cNvPr id="3089" name="Rectangle 3088">
            <a:extLst>
              <a:ext uri="{FF2B5EF4-FFF2-40B4-BE49-F238E27FC236}">
                <a16:creationId xmlns:a16="http://schemas.microsoft.com/office/drawing/2014/main" id="{E09CCB3F-DBCE-4964-9E34-8C5DE80EF4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3004800" cy="975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1" name="Snip Diagonal Corner Rectangle 24">
            <a:extLst>
              <a:ext uri="{FF2B5EF4-FFF2-40B4-BE49-F238E27FC236}">
                <a16:creationId xmlns:a16="http://schemas.microsoft.com/office/drawing/2014/main" id="{1DFF944F-74BA-483A-82C0-64E3AAF4A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3856" y="882804"/>
            <a:ext cx="7013862" cy="7519059"/>
          </a:xfrm>
          <a:prstGeom prst="snip2DiagRect">
            <a:avLst>
              <a:gd name="adj1" fmla="val 10787"/>
              <a:gd name="adj2" fmla="val 0"/>
            </a:avLst>
          </a:prstGeom>
          <a:solidFill>
            <a:schemeClr val="tx1"/>
          </a:solidFill>
          <a:ln>
            <a:noFill/>
          </a:ln>
          <a:effectLst>
            <a:innerShdw blurRad="57150" dist="38100" dir="1446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7" name="Picture 5" descr="L''anneau du Rhin à vélo - 8 jours | Espace Randonnée">
            <a:extLst>
              <a:ext uri="{FF2B5EF4-FFF2-40B4-BE49-F238E27FC236}">
                <a16:creationId xmlns:a16="http://schemas.microsoft.com/office/drawing/2014/main" id="{232575BE-3209-FC3B-1E2C-C141A5A36D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7" r="-1" b="-1"/>
          <a:stretch/>
        </p:blipFill>
        <p:spPr bwMode="auto">
          <a:xfrm>
            <a:off x="829932" y="1118033"/>
            <a:ext cx="6661709" cy="7048601"/>
          </a:xfrm>
          <a:custGeom>
            <a:avLst/>
            <a:gdLst/>
            <a:ahLst/>
            <a:cxnLst/>
            <a:rect l="l" t="t" r="r" b="b"/>
            <a:pathLst>
              <a:path w="6245352" h="4956048">
                <a:moveTo>
                  <a:pt x="534609" y="0"/>
                </a:moveTo>
                <a:lnTo>
                  <a:pt x="6245352" y="0"/>
                </a:lnTo>
                <a:lnTo>
                  <a:pt x="6245352" y="4421439"/>
                </a:lnTo>
                <a:lnTo>
                  <a:pt x="5710743" y="4956048"/>
                </a:lnTo>
                <a:lnTo>
                  <a:pt x="0" y="4956048"/>
                </a:lnTo>
                <a:lnTo>
                  <a:pt x="0" y="534609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0DBC8B2-5172-13C1-F240-FE303C957E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34890" y="1611086"/>
            <a:ext cx="4316054" cy="5347385"/>
          </a:xfrm>
        </p:spPr>
        <p:txBody>
          <a:bodyPr vert="horz" lIns="91440" tIns="45720" rIns="91440" bIns="45720" rtlCol="0" anchor="t">
            <a:normAutofit/>
          </a:bodyPr>
          <a:lstStyle/>
          <a:p>
            <a:pPr defTabSz="457200">
              <a:spcAft>
                <a:spcPts val="600"/>
              </a:spcAft>
            </a:pPr>
            <a:r>
              <a:rPr lang="en-US" sz="3200" dirty="0">
                <a:solidFill>
                  <a:schemeClr val="tx1"/>
                </a:solidFill>
              </a:rPr>
              <a:t>ARISAL – VDI : Randonnée </a:t>
            </a:r>
            <a:r>
              <a:rPr lang="en-US" sz="3200" dirty="0" err="1">
                <a:solidFill>
                  <a:schemeClr val="tx1"/>
                </a:solidFill>
              </a:rPr>
              <a:t>estivale</a:t>
            </a:r>
            <a:r>
              <a:rPr lang="en-US" sz="3200" dirty="0">
                <a:solidFill>
                  <a:schemeClr val="tx1"/>
                </a:solidFill>
              </a:rPr>
              <a:t> le long du vieux Rhin, </a:t>
            </a:r>
            <a:r>
              <a:rPr lang="en-US" sz="3200" dirty="0" err="1">
                <a:solidFill>
                  <a:schemeClr val="tx1"/>
                </a:solidFill>
              </a:rPr>
              <a:t>côté</a:t>
            </a:r>
            <a:r>
              <a:rPr lang="en-US" sz="3200" dirty="0">
                <a:solidFill>
                  <a:schemeClr val="tx1"/>
                </a:solidFill>
              </a:rPr>
              <a:t> allemande</a:t>
            </a:r>
          </a:p>
          <a:p>
            <a:pPr defTabSz="457200">
              <a:spcAft>
                <a:spcPts val="600"/>
              </a:spcAft>
            </a:pPr>
            <a:endParaRPr lang="en-US" sz="3200" dirty="0">
              <a:solidFill>
                <a:schemeClr val="tx1"/>
              </a:solidFill>
            </a:endParaRPr>
          </a:p>
          <a:p>
            <a:pPr defTabSz="457200">
              <a:spcAft>
                <a:spcPts val="600"/>
              </a:spcAft>
            </a:pPr>
            <a:r>
              <a:rPr lang="en-US" sz="3200" dirty="0">
                <a:solidFill>
                  <a:schemeClr val="tx1"/>
                </a:solidFill>
              </a:rPr>
              <a:t>20 </a:t>
            </a:r>
            <a:r>
              <a:rPr lang="en-US" sz="3200" dirty="0" err="1">
                <a:solidFill>
                  <a:schemeClr val="tx1"/>
                </a:solidFill>
              </a:rPr>
              <a:t>juillet</a:t>
            </a:r>
            <a:r>
              <a:rPr lang="en-US" sz="3200" dirty="0">
                <a:solidFill>
                  <a:schemeClr val="tx1"/>
                </a:solidFill>
              </a:rPr>
              <a:t> 2024 (10h - 15h )</a:t>
            </a:r>
          </a:p>
        </p:txBody>
      </p:sp>
      <p:grpSp>
        <p:nvGrpSpPr>
          <p:cNvPr id="3093" name="Group 3092">
            <a:extLst>
              <a:ext uri="{FF2B5EF4-FFF2-40B4-BE49-F238E27FC236}">
                <a16:creationId xmlns:a16="http://schemas.microsoft.com/office/drawing/2014/main" id="{A9733A91-F958-4629-801A-3F6F1E09A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820763" y="4214520"/>
            <a:ext cx="3180648" cy="4563724"/>
            <a:chOff x="9206969" y="2963333"/>
            <a:chExt cx="2981858" cy="3208867"/>
          </a:xfrm>
        </p:grpSpPr>
        <p:cxnSp>
          <p:nvCxnSpPr>
            <p:cNvPr id="3094" name="Straight Connector 3093">
              <a:extLst>
                <a:ext uri="{FF2B5EF4-FFF2-40B4-BE49-F238E27FC236}">
                  <a16:creationId xmlns:a16="http://schemas.microsoft.com/office/drawing/2014/main" id="{F3812972-C68B-4C59-B3A7-4AF61E935D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5" name="Straight Connector 3094">
              <a:extLst>
                <a:ext uri="{FF2B5EF4-FFF2-40B4-BE49-F238E27FC236}">
                  <a16:creationId xmlns:a16="http://schemas.microsoft.com/office/drawing/2014/main" id="{CB3F3B7C-7909-4486-AA08-5C6B625C3A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6" name="Straight Connector 3095">
              <a:extLst>
                <a:ext uri="{FF2B5EF4-FFF2-40B4-BE49-F238E27FC236}">
                  <a16:creationId xmlns:a16="http://schemas.microsoft.com/office/drawing/2014/main" id="{00BD7DA8-741F-4296-9363-05EF915411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7" name="Straight Connector 3096">
              <a:extLst>
                <a:ext uri="{FF2B5EF4-FFF2-40B4-BE49-F238E27FC236}">
                  <a16:creationId xmlns:a16="http://schemas.microsoft.com/office/drawing/2014/main" id="{62068EFC-20FC-456F-839F-4BCFFCAA81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8" name="Straight Connector 3097">
              <a:extLst>
                <a:ext uri="{FF2B5EF4-FFF2-40B4-BE49-F238E27FC236}">
                  <a16:creationId xmlns:a16="http://schemas.microsoft.com/office/drawing/2014/main" id="{3251C60F-B911-433E-BF75-3BBEFD0538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23402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rogramme…"/>
          <p:cNvSpPr>
            <a:spLocks noGrp="1"/>
          </p:cNvSpPr>
          <p:nvPr>
            <p:ph type="ctrTitle"/>
          </p:nvPr>
        </p:nvSpPr>
        <p:spPr>
          <a:xfrm>
            <a:off x="758614" y="758614"/>
            <a:ext cx="8753370" cy="4443308"/>
          </a:xfrm>
        </p:spPr>
        <p:txBody>
          <a:bodyPr>
            <a:normAutofit/>
          </a:bodyPr>
          <a:lstStyle/>
          <a:p>
            <a:r>
              <a:rPr lang="fr-FR" dirty="0"/>
              <a:t>SUJETS EN ATTENTE 2024</a:t>
            </a:r>
          </a:p>
        </p:txBody>
      </p:sp>
      <p:sp>
        <p:nvSpPr>
          <p:cNvPr id="144" name="PMIS…"/>
          <p:cNvSpPr>
            <a:spLocks noGrp="1"/>
          </p:cNvSpPr>
          <p:nvPr>
            <p:ph type="subTitle" idx="1"/>
          </p:nvPr>
        </p:nvSpPr>
        <p:spPr>
          <a:xfrm>
            <a:off x="758614" y="5466834"/>
            <a:ext cx="7046044" cy="2721374"/>
          </a:xfrm>
        </p:spPr>
        <p:txBody>
          <a:bodyPr>
            <a:normAutofit fontScale="32500" lnSpcReduction="20000"/>
          </a:bodyPr>
          <a:lstStyle/>
          <a:p>
            <a:endParaRPr lang="fr-FR" dirty="0"/>
          </a:p>
          <a:p>
            <a:r>
              <a:rPr lang="fr-FR" dirty="0"/>
              <a:t>Les sujets en attente :</a:t>
            </a:r>
          </a:p>
          <a:p>
            <a:r>
              <a:rPr lang="fr-FR" dirty="0"/>
              <a:t>Organisation : JNI, Semaine de l’Industrie (novembre 24: Fabienne Keller)</a:t>
            </a:r>
          </a:p>
          <a:p>
            <a:r>
              <a:rPr lang="fr-FR" dirty="0"/>
              <a:t>Formation aux réseaux sociaux pour les membres </a:t>
            </a:r>
            <a:r>
              <a:rPr lang="fr-FR" dirty="0" err="1"/>
              <a:t>Arisal</a:t>
            </a:r>
            <a:endParaRPr lang="fr-FR" dirty="0"/>
          </a:p>
          <a:p>
            <a:r>
              <a:rPr lang="fr-FR" dirty="0"/>
              <a:t>IESF Enquête nationale : déclinée en Région</a:t>
            </a:r>
          </a:p>
          <a:p>
            <a:r>
              <a:rPr lang="fr-FR" dirty="0"/>
              <a:t>Changement des statuts pour AG à distance (</a:t>
            </a:r>
            <a:r>
              <a:rPr lang="fr-FR" dirty="0" err="1"/>
              <a:t>J.Baudoin</a:t>
            </a:r>
            <a:r>
              <a:rPr lang="fr-FR" dirty="0"/>
              <a:t>)</a:t>
            </a:r>
          </a:p>
          <a:p>
            <a:r>
              <a:rPr lang="fr-FR" dirty="0"/>
              <a:t>Groupe de travail sur la recherche d’adhérents (plaquette)</a:t>
            </a:r>
          </a:p>
          <a:p>
            <a:r>
              <a:rPr lang="fr-FR" dirty="0"/>
              <a:t>Réunions des présidents de groupements à renouveler</a:t>
            </a:r>
          </a:p>
          <a:p>
            <a:r>
              <a:rPr lang="fr-FR" dirty="0"/>
              <a:t>Sous-traitance Animation Réseaux Sociaux (</a:t>
            </a:r>
            <a:r>
              <a:rPr lang="fr-FR" dirty="0" err="1"/>
              <a:t>community</a:t>
            </a:r>
            <a:r>
              <a:rPr lang="fr-FR" dirty="0"/>
              <a:t> management + rédaction d’articles) (selon financement)</a:t>
            </a:r>
          </a:p>
          <a:p>
            <a:r>
              <a:rPr lang="fr-FR" dirty="0"/>
              <a:t>Mise en conformité RGPD</a:t>
            </a:r>
          </a:p>
          <a:p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FAD106B-374F-46BD-B3BF-ACDD98F3747E}"/>
              </a:ext>
            </a:extLst>
          </p:cNvPr>
          <p:cNvSpPr/>
          <p:nvPr/>
        </p:nvSpPr>
        <p:spPr>
          <a:xfrm>
            <a:off x="0" y="9384677"/>
            <a:ext cx="13001409" cy="417095"/>
          </a:xfrm>
          <a:prstGeom prst="rect">
            <a:avLst/>
          </a:prstGeom>
          <a:solidFill>
            <a:schemeClr val="tx1"/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2">
                    <a:lumMod val="50000"/>
                  </a:schemeClr>
                </a:solidFill>
              </a:rPr>
              <a:t>IESF – Alsace (ARISAL) – AG 25.05.2024</a:t>
            </a:r>
          </a:p>
        </p:txBody>
      </p:sp>
    </p:spTree>
    <p:extLst>
      <p:ext uri="{BB962C8B-B14F-4D97-AF65-F5344CB8AC3E}">
        <p14:creationId xmlns:p14="http://schemas.microsoft.com/office/powerpoint/2010/main" val="3249672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Rapport financier"/>
          <p:cNvSpPr>
            <a:spLocks noGrp="1"/>
          </p:cNvSpPr>
          <p:nvPr>
            <p:ph type="ctrTitle"/>
          </p:nvPr>
        </p:nvSpPr>
        <p:spPr>
          <a:xfrm>
            <a:off x="3048000" y="98562"/>
            <a:ext cx="9956800" cy="151848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fr-FR" b="1" dirty="0"/>
              <a:t>Groupements </a:t>
            </a:r>
            <a:r>
              <a:rPr lang="fr-FR" sz="4000" b="1" dirty="0"/>
              <a:t>(pour en discuter et lancer une action)</a:t>
            </a:r>
            <a:endParaRPr sz="40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048000" cy="152400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524000" y="1891666"/>
            <a:ext cx="9883984" cy="5640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413" dirty="0"/>
              <a:t>ENSAM (67)   </a:t>
            </a:r>
            <a:r>
              <a:rPr lang="fr-FR" sz="3413" dirty="0">
                <a:solidFill>
                  <a:srgbClr val="FF0000"/>
                </a:solidFill>
              </a:rPr>
              <a:t>pas en 2023 (?)</a:t>
            </a:r>
          </a:p>
          <a:p>
            <a:r>
              <a:rPr lang="fr-FR" sz="3413" dirty="0"/>
              <a:t>Ecoles des Mines – (</a:t>
            </a:r>
            <a:r>
              <a:rPr lang="fr-FR" sz="3413" dirty="0" err="1"/>
              <a:t>Intermines</a:t>
            </a:r>
            <a:r>
              <a:rPr lang="fr-FR" sz="3413" dirty="0"/>
              <a:t> Alsace)</a:t>
            </a:r>
          </a:p>
          <a:p>
            <a:r>
              <a:rPr lang="fr-FR" sz="3200" dirty="0" err="1"/>
              <a:t>ENSCMu</a:t>
            </a:r>
            <a:r>
              <a:rPr lang="fr-FR" sz="3200" dirty="0"/>
              <a:t> (Chimie Mulhouse)</a:t>
            </a:r>
          </a:p>
          <a:p>
            <a:r>
              <a:rPr lang="fr-FR" sz="3413" dirty="0"/>
              <a:t>CNAM (UNICNAM)</a:t>
            </a:r>
            <a:endParaRPr lang="fr-FR" sz="3413" i="1" dirty="0"/>
          </a:p>
          <a:p>
            <a:endParaRPr lang="fr-FR" sz="3413" i="1" dirty="0"/>
          </a:p>
          <a:p>
            <a:r>
              <a:rPr lang="fr-FR" sz="3200" i="1" dirty="0"/>
              <a:t>Dernière cotisation 2020 :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3200" i="1" dirty="0"/>
              <a:t>IPF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3200" i="1" dirty="0"/>
              <a:t>Télécom Physique Strasbourg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3200" i="1" dirty="0"/>
              <a:t>ECAM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fr-FR" sz="3200" i="1" dirty="0"/>
              <a:t>ICAM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3200" i="1" dirty="0" err="1"/>
              <a:t>Centrale-Supélec</a:t>
            </a:r>
            <a:endParaRPr lang="fr-FR" sz="3200" i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66BBD80-1129-8545-9727-740601A2C2AA}"/>
              </a:ext>
            </a:extLst>
          </p:cNvPr>
          <p:cNvSpPr/>
          <p:nvPr/>
        </p:nvSpPr>
        <p:spPr>
          <a:xfrm>
            <a:off x="0" y="9384677"/>
            <a:ext cx="13001409" cy="417095"/>
          </a:xfrm>
          <a:prstGeom prst="rect">
            <a:avLst/>
          </a:prstGeom>
          <a:solidFill>
            <a:schemeClr val="tx1"/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2">
                    <a:lumMod val="50000"/>
                  </a:schemeClr>
                </a:solidFill>
              </a:rPr>
              <a:t>IESF – Alsace (ARISAL) – AG 25.05.2024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2B45AC-6C11-42ED-810C-E34F654B7724}"/>
              </a:ext>
            </a:extLst>
          </p:cNvPr>
          <p:cNvSpPr/>
          <p:nvPr/>
        </p:nvSpPr>
        <p:spPr>
          <a:xfrm>
            <a:off x="811104" y="8334830"/>
            <a:ext cx="11379199" cy="114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413" dirty="0"/>
              <a:t>Invitation des présidents de groupements aux CA( à partir de 2024)</a:t>
            </a:r>
          </a:p>
        </p:txBody>
      </p:sp>
    </p:spTree>
    <p:extLst>
      <p:ext uri="{BB962C8B-B14F-4D97-AF65-F5344CB8AC3E}">
        <p14:creationId xmlns:p14="http://schemas.microsoft.com/office/powerpoint/2010/main" val="26208308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rogramme…"/>
          <p:cNvSpPr>
            <a:spLocks noGrp="1"/>
          </p:cNvSpPr>
          <p:nvPr>
            <p:ph type="ctrTitle"/>
          </p:nvPr>
        </p:nvSpPr>
        <p:spPr>
          <a:xfrm>
            <a:off x="0" y="0"/>
            <a:ext cx="13004800" cy="12573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fr-FR" dirty="0" err="1"/>
              <a:t>PaRTENARIATS</a:t>
            </a:r>
            <a:r>
              <a:rPr lang="fr-FR" dirty="0"/>
              <a:t> </a:t>
            </a:r>
            <a:endParaRPr dirty="0"/>
          </a:p>
        </p:txBody>
      </p:sp>
      <p:sp>
        <p:nvSpPr>
          <p:cNvPr id="144" name="PMIS…"/>
          <p:cNvSpPr>
            <a:spLocks noGrp="1"/>
          </p:cNvSpPr>
          <p:nvPr>
            <p:ph type="subTitle" idx="1"/>
          </p:nvPr>
        </p:nvSpPr>
        <p:spPr>
          <a:xfrm>
            <a:off x="671404" y="1432559"/>
            <a:ext cx="11658600" cy="773176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>
              <a:buSzPct val="100000"/>
            </a:pPr>
            <a:endParaRPr lang="fr-FR" dirty="0">
              <a:solidFill>
                <a:schemeClr val="tx1">
                  <a:lumMod val="95000"/>
                </a:schemeClr>
              </a:solidFill>
            </a:endParaRPr>
          </a:p>
          <a:p>
            <a:pPr algn="l">
              <a:buSzPct val="100000"/>
            </a:pPr>
            <a:r>
              <a:rPr lang="fr-FR" dirty="0">
                <a:solidFill>
                  <a:schemeClr val="tx1">
                    <a:lumMod val="95000"/>
                  </a:schemeClr>
                </a:solidFill>
              </a:rPr>
              <a:t>Les sujets en attente :</a:t>
            </a:r>
          </a:p>
          <a:p>
            <a:pPr algn="l">
              <a:buSzPct val="100000"/>
            </a:pPr>
            <a:endParaRPr lang="fr-FR" dirty="0">
              <a:solidFill>
                <a:schemeClr val="tx1">
                  <a:lumMod val="95000"/>
                </a:schemeClr>
              </a:solidFill>
            </a:endParaRPr>
          </a:p>
          <a:p>
            <a:pPr marL="514350" indent="-514350">
              <a:buSzPct val="100000"/>
              <a:buFont typeface="+mj-lt"/>
              <a:buAutoNum type="arabicPeriod"/>
            </a:pPr>
            <a:r>
              <a:rPr lang="fr-FR" dirty="0">
                <a:solidFill>
                  <a:schemeClr val="tx1">
                    <a:lumMod val="95000"/>
                  </a:schemeClr>
                </a:solidFill>
              </a:rPr>
              <a:t>MEDEF </a:t>
            </a:r>
          </a:p>
          <a:p>
            <a:pPr marL="514350" indent="-514350">
              <a:buSzPct val="100000"/>
              <a:buFont typeface="+mj-lt"/>
              <a:buAutoNum type="arabicPeriod"/>
            </a:pPr>
            <a:r>
              <a:rPr lang="fr-FR" dirty="0">
                <a:solidFill>
                  <a:schemeClr val="tx1">
                    <a:lumMod val="95000"/>
                  </a:schemeClr>
                </a:solidFill>
              </a:rPr>
              <a:t>AFQF</a:t>
            </a:r>
          </a:p>
          <a:p>
            <a:pPr marL="514350" indent="-514350">
              <a:buSzPct val="100000"/>
              <a:buFont typeface="+mj-lt"/>
              <a:buAutoNum type="arabicPeriod"/>
            </a:pPr>
            <a:r>
              <a:rPr lang="fr-FR" dirty="0">
                <a:solidFill>
                  <a:schemeClr val="tx1">
                    <a:lumMod val="95000"/>
                  </a:schemeClr>
                </a:solidFill>
              </a:rPr>
              <a:t>ALSACETECH</a:t>
            </a:r>
          </a:p>
          <a:p>
            <a:pPr marL="514350" indent="-514350">
              <a:buSzPct val="100000"/>
              <a:buFont typeface="+mj-lt"/>
              <a:buAutoNum type="arabicPeriod"/>
            </a:pPr>
            <a:r>
              <a:rPr lang="fr-FR" dirty="0">
                <a:solidFill>
                  <a:schemeClr val="tx1">
                    <a:lumMod val="95000"/>
                  </a:schemeClr>
                </a:solidFill>
              </a:rPr>
              <a:t>Femmes et Sciences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FAD106B-374F-46BD-B3BF-ACDD98F3747E}"/>
              </a:ext>
            </a:extLst>
          </p:cNvPr>
          <p:cNvSpPr/>
          <p:nvPr/>
        </p:nvSpPr>
        <p:spPr>
          <a:xfrm>
            <a:off x="0" y="9384677"/>
            <a:ext cx="13001409" cy="417095"/>
          </a:xfrm>
          <a:prstGeom prst="rect">
            <a:avLst/>
          </a:prstGeom>
          <a:solidFill>
            <a:schemeClr val="tx1"/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2">
                    <a:lumMod val="50000"/>
                  </a:schemeClr>
                </a:solidFill>
              </a:rPr>
              <a:t>IESF – Alsace (ARISAL) – AG 25.05.2024</a:t>
            </a:r>
          </a:p>
        </p:txBody>
      </p:sp>
    </p:spTree>
    <p:extLst>
      <p:ext uri="{BB962C8B-B14F-4D97-AF65-F5344CB8AC3E}">
        <p14:creationId xmlns:p14="http://schemas.microsoft.com/office/powerpoint/2010/main" val="3931046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688977-317D-9541-A9C5-E5ED1FCFE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5201" y="3332172"/>
            <a:ext cx="7823200" cy="2271991"/>
          </a:xfrm>
        </p:spPr>
        <p:txBody>
          <a:bodyPr>
            <a:normAutofit/>
          </a:bodyPr>
          <a:lstStyle/>
          <a:p>
            <a:r>
              <a:rPr lang="fr-FR" dirty="0"/>
              <a:t>PMIS : </a:t>
            </a:r>
            <a:br>
              <a:rPr lang="fr-FR" dirty="0"/>
            </a:br>
            <a:r>
              <a:rPr lang="fr-FR" dirty="0" err="1"/>
              <a:t>ProgrammE</a:t>
            </a:r>
            <a:r>
              <a:rPr lang="fr-FR" dirty="0"/>
              <a:t> 2024 / 2025 </a:t>
            </a:r>
          </a:p>
        </p:txBody>
      </p:sp>
    </p:spTree>
    <p:extLst>
      <p:ext uri="{BB962C8B-B14F-4D97-AF65-F5344CB8AC3E}">
        <p14:creationId xmlns:p14="http://schemas.microsoft.com/office/powerpoint/2010/main" val="111418902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688977-317D-9541-A9C5-E5ED1FCFE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316" y="3332172"/>
            <a:ext cx="11550315" cy="4464291"/>
          </a:xfrm>
        </p:spPr>
        <p:txBody>
          <a:bodyPr>
            <a:normAutofit/>
          </a:bodyPr>
          <a:lstStyle/>
          <a:p>
            <a:r>
              <a:rPr lang="fr-FR" dirty="0"/>
              <a:t>PMIS : </a:t>
            </a:r>
            <a:r>
              <a:rPr lang="fr-FR" dirty="0" err="1"/>
              <a:t>ProgrammE</a:t>
            </a:r>
            <a:r>
              <a:rPr lang="fr-FR" dirty="0"/>
              <a:t> 2024 / 2025 avec Femmes et </a:t>
            </a:r>
            <a:r>
              <a:rPr lang="fr-FR" dirty="0" err="1"/>
              <a:t>sciEnces</a:t>
            </a:r>
            <a:r>
              <a:rPr lang="fr-FR" dirty="0"/>
              <a:t> </a:t>
            </a:r>
            <a:br>
              <a:rPr lang="fr-FR" dirty="0"/>
            </a:br>
            <a:br>
              <a:rPr lang="fr-FR" dirty="0"/>
            </a:br>
            <a:r>
              <a:rPr lang="fr-FR" sz="2200" dirty="0"/>
              <a:t>lancement d’une lettre commune au correspondant égalitaire du rectorat</a:t>
            </a:r>
            <a:br>
              <a:rPr lang="fr-FR" sz="2200" dirty="0"/>
            </a:br>
            <a:r>
              <a:rPr lang="fr-FR" sz="2200" dirty="0"/>
              <a:t>journée « Lycéennes » organisée à Strasbourg le 3  </a:t>
            </a:r>
            <a:r>
              <a:rPr lang="fr-FR" sz="2200" dirty="0" err="1"/>
              <a:t>marS</a:t>
            </a:r>
            <a:r>
              <a:rPr lang="fr-FR" sz="2200" dirty="0"/>
              <a:t> 2025</a:t>
            </a:r>
            <a:br>
              <a:rPr lang="fr-FR" sz="2200" dirty="0"/>
            </a:br>
            <a:r>
              <a:rPr lang="fr-FR" sz="2200" dirty="0"/>
              <a:t>Mulhouse le 6 mars 2025</a:t>
            </a:r>
            <a:br>
              <a:rPr lang="fr-FR" sz="2200" dirty="0"/>
            </a:br>
            <a:br>
              <a:rPr lang="fr-FR" sz="2200" dirty="0"/>
            </a:br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val="179409825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59A12AE9-4A74-4031-A8FD-0ACAE2EB3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3004800" cy="975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nip Diagonal Corner Rectangle 20">
            <a:extLst>
              <a:ext uri="{FF2B5EF4-FFF2-40B4-BE49-F238E27FC236}">
                <a16:creationId xmlns:a16="http://schemas.microsoft.com/office/drawing/2014/main" id="{3EC58093-4B2A-4006-A3E5-285C8F3233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387" y="-2"/>
            <a:ext cx="6489721" cy="9753599"/>
          </a:xfrm>
          <a:prstGeom prst="snip2Diag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mage 2" descr="Une image contenant texte, balle, football, Visage humain&#10;&#10;Description générée automatiquement">
            <a:extLst>
              <a:ext uri="{FF2B5EF4-FFF2-40B4-BE49-F238E27FC236}">
                <a16:creationId xmlns:a16="http://schemas.microsoft.com/office/drawing/2014/main" id="{8D2E82E0-9595-6289-0304-0AE4C3D0DFB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 b="-2"/>
          <a:stretch/>
        </p:blipFill>
        <p:spPr>
          <a:xfrm>
            <a:off x="2703088" y="4564684"/>
            <a:ext cx="3624208" cy="5188916"/>
          </a:xfrm>
          <a:prstGeom prst="rect">
            <a:avLst/>
          </a:prstGeom>
        </p:spPr>
      </p:pic>
      <p:pic>
        <p:nvPicPr>
          <p:cNvPr id="7" name="Image 6" descr="Une image contenant texte, Police, capture d’écran, affiche&#10;&#10;Description générée automatiquement">
            <a:extLst>
              <a:ext uri="{FF2B5EF4-FFF2-40B4-BE49-F238E27FC236}">
                <a16:creationId xmlns:a16="http://schemas.microsoft.com/office/drawing/2014/main" id="{71EEA1E9-DC62-DE50-18CA-DCF00D676DB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-532" y="10"/>
            <a:ext cx="4091274" cy="5546312"/>
          </a:xfrm>
          <a:custGeom>
            <a:avLst/>
            <a:gdLst/>
            <a:ahLst/>
            <a:cxnLst/>
            <a:rect l="l" t="t" r="r" b="b"/>
            <a:pathLst>
              <a:path w="4551358" h="3899758">
                <a:moveTo>
                  <a:pt x="0" y="0"/>
                </a:moveTo>
                <a:lnTo>
                  <a:pt x="4551358" y="0"/>
                </a:lnTo>
                <a:lnTo>
                  <a:pt x="4551358" y="3077500"/>
                </a:lnTo>
                <a:lnTo>
                  <a:pt x="2843111" y="3077500"/>
                </a:lnTo>
                <a:lnTo>
                  <a:pt x="2843111" y="3899758"/>
                </a:lnTo>
                <a:lnTo>
                  <a:pt x="0" y="3899758"/>
                </a:lnTo>
                <a:close/>
              </a:path>
            </a:pathLst>
          </a:custGeom>
        </p:spPr>
      </p:pic>
      <p:pic>
        <p:nvPicPr>
          <p:cNvPr id="4" name="Image 3" descr="Une image contenant texte, capture d’écran, Caractère coloré, graphisme&#10;&#10;Description générée automatiquement">
            <a:extLst>
              <a:ext uri="{FF2B5EF4-FFF2-40B4-BE49-F238E27FC236}">
                <a16:creationId xmlns:a16="http://schemas.microsoft.com/office/drawing/2014/main" id="{D5FE504E-20A3-EDA7-A7E8-560A75BB594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"/>
          <a:stretch/>
        </p:blipFill>
        <p:spPr>
          <a:xfrm>
            <a:off x="4223657" y="-381"/>
            <a:ext cx="2103640" cy="4383962"/>
          </a:xfrm>
          <a:prstGeom prst="rect">
            <a:avLst/>
          </a:prstGeom>
        </p:spPr>
      </p:pic>
      <p:pic>
        <p:nvPicPr>
          <p:cNvPr id="6" name="Image 5" descr="Une image contenant texte, Danse, affiche, graphisme&#10;&#10;Description générée automatiquement">
            <a:extLst>
              <a:ext uri="{FF2B5EF4-FFF2-40B4-BE49-F238E27FC236}">
                <a16:creationId xmlns:a16="http://schemas.microsoft.com/office/drawing/2014/main" id="{0E7E523A-6E28-B195-F941-5D323C64C3B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772" y="5748121"/>
            <a:ext cx="2568726" cy="4005479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8CDC66B-99DC-FE98-BF74-761A8B4AE2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67332" y="558800"/>
            <a:ext cx="6094461" cy="8763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r>
              <a:rPr lang="en-US" sz="2800" b="1" dirty="0">
                <a:solidFill>
                  <a:schemeClr val="tx1"/>
                </a:solidFill>
              </a:rPr>
              <a:t>Salons à Strasbourg </a:t>
            </a:r>
          </a:p>
          <a:p>
            <a:r>
              <a:rPr lang="en-US" sz="2400" dirty="0">
                <a:solidFill>
                  <a:schemeClr val="tx1"/>
                </a:solidFill>
              </a:rPr>
              <a:t>12 /10/24</a:t>
            </a:r>
          </a:p>
          <a:p>
            <a:r>
              <a:rPr lang="en-US" sz="2400" dirty="0">
                <a:solidFill>
                  <a:schemeClr val="tx1"/>
                </a:solidFill>
              </a:rPr>
              <a:t>Salon des Etudes </a:t>
            </a:r>
            <a:r>
              <a:rPr lang="en-US" sz="2400" dirty="0" err="1">
                <a:solidFill>
                  <a:schemeClr val="tx1"/>
                </a:solidFill>
              </a:rPr>
              <a:t>Supérieures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</a:p>
          <a:p>
            <a:r>
              <a:rPr lang="en-US" sz="2400" dirty="0">
                <a:solidFill>
                  <a:schemeClr val="tx1"/>
                </a:solidFill>
              </a:rPr>
              <a:t>Salon des Grandes </a:t>
            </a:r>
            <a:r>
              <a:rPr lang="en-US" sz="2400" dirty="0" err="1">
                <a:solidFill>
                  <a:schemeClr val="tx1"/>
                </a:solidFill>
              </a:rPr>
              <a:t>Ecoles</a:t>
            </a:r>
            <a:endParaRPr lang="en-US" sz="2400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15/11/2024 : </a:t>
            </a:r>
          </a:p>
          <a:p>
            <a:r>
              <a:rPr lang="en-US" sz="2400" dirty="0">
                <a:solidFill>
                  <a:schemeClr val="tx1"/>
                </a:solidFill>
              </a:rPr>
              <a:t>Salon de </a:t>
            </a:r>
            <a:r>
              <a:rPr lang="en-US" sz="2400" dirty="0" err="1">
                <a:solidFill>
                  <a:schemeClr val="tx1"/>
                </a:solidFill>
              </a:rPr>
              <a:t>l’orientation</a:t>
            </a:r>
            <a:r>
              <a:rPr lang="en-US" sz="2400" dirty="0">
                <a:solidFill>
                  <a:schemeClr val="tx1"/>
                </a:solidFill>
              </a:rPr>
              <a:t> de 15h30 à 21h30 au </a:t>
            </a:r>
            <a:r>
              <a:rPr lang="en-US" sz="2400" dirty="0" err="1">
                <a:solidFill>
                  <a:schemeClr val="tx1"/>
                </a:solidFill>
              </a:rPr>
              <a:t>Rhénus</a:t>
            </a:r>
            <a:r>
              <a:rPr lang="en-US" sz="2400" dirty="0">
                <a:solidFill>
                  <a:schemeClr val="tx1"/>
                </a:solidFill>
              </a:rPr>
              <a:t> Sport à Strasbourg </a:t>
            </a:r>
          </a:p>
          <a:p>
            <a:r>
              <a:rPr lang="en-US" sz="2400" dirty="0">
                <a:solidFill>
                  <a:schemeClr val="tx1"/>
                </a:solidFill>
              </a:rPr>
              <a:t>Stand à </a:t>
            </a:r>
            <a:r>
              <a:rPr lang="en-US" sz="2400" dirty="0" err="1">
                <a:solidFill>
                  <a:schemeClr val="tx1"/>
                </a:solidFill>
              </a:rPr>
              <a:t>coté</a:t>
            </a:r>
            <a:r>
              <a:rPr lang="en-US" sz="2400" dirty="0">
                <a:solidFill>
                  <a:schemeClr val="tx1"/>
                </a:solidFill>
              </a:rPr>
              <a:t> de F&amp;S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15 et 16/11</a:t>
            </a:r>
          </a:p>
          <a:p>
            <a:r>
              <a:rPr lang="en-US" sz="2400" dirty="0">
                <a:solidFill>
                  <a:schemeClr val="tx1"/>
                </a:solidFill>
              </a:rPr>
              <a:t>Salon de </a:t>
            </a:r>
            <a:r>
              <a:rPr lang="en-US" sz="2400" dirty="0" err="1">
                <a:solidFill>
                  <a:schemeClr val="tx1"/>
                </a:solidFill>
              </a:rPr>
              <a:t>l’Etudiant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11/01/25</a:t>
            </a:r>
          </a:p>
          <a:p>
            <a:r>
              <a:rPr lang="en-US" sz="2400" dirty="0">
                <a:solidFill>
                  <a:schemeClr val="tx1"/>
                </a:solidFill>
              </a:rPr>
              <a:t>Salon des Etudes </a:t>
            </a:r>
            <a:r>
              <a:rPr lang="en-US" sz="2400" dirty="0" err="1">
                <a:solidFill>
                  <a:schemeClr val="tx1"/>
                </a:solidFill>
              </a:rPr>
              <a:t>Supérieures</a:t>
            </a:r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Salon des formations du numérique </a:t>
            </a:r>
          </a:p>
          <a:p>
            <a:r>
              <a:rPr lang="en-US" sz="2400" dirty="0">
                <a:solidFill>
                  <a:schemeClr val="tx1"/>
                </a:solidFill>
              </a:rPr>
              <a:t>Salon Sup Alternance et </a:t>
            </a:r>
            <a:r>
              <a:rPr lang="en-US" sz="2400" dirty="0" err="1">
                <a:solidFill>
                  <a:schemeClr val="tx1"/>
                </a:solidFill>
              </a:rPr>
              <a:t>Apprentissage</a:t>
            </a:r>
            <a:endParaRPr lang="en-US" sz="2400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endParaRPr lang="fr-FR" sz="2400" dirty="0">
              <a:solidFill>
                <a:schemeClr val="tx1"/>
              </a:solidFill>
            </a:endParaRPr>
          </a:p>
          <a:p>
            <a:endParaRPr lang="fr-FR" sz="2400" dirty="0">
              <a:solidFill>
                <a:schemeClr val="tx1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D2809DB-3343-447B-9D09-18C7E64ACE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978439" y="4214516"/>
            <a:ext cx="2022970" cy="3154867"/>
            <a:chOff x="10292292" y="2963333"/>
            <a:chExt cx="1896535" cy="2218267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C71C384-8855-4006-8053-EC63136881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609716B-9A78-4DD5-B3DE-89DDB7CD02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699485" y="3190344"/>
              <a:ext cx="1489342" cy="1489341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77954BC-FAE2-4AE4-BF60-1A0C006A78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4EAA304-39C1-4301-ACCF-A1D36231FB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9A70895-9205-4D3F-BFB9-E50B38104C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5DE7A371-CC97-67D7-79FE-949264CD022C}"/>
              </a:ext>
            </a:extLst>
          </p:cNvPr>
          <p:cNvSpPr txBox="1">
            <a:spLocks/>
          </p:cNvSpPr>
          <p:nvPr/>
        </p:nvSpPr>
        <p:spPr>
          <a:xfrm>
            <a:off x="4218708" y="758613"/>
            <a:ext cx="5862383" cy="5358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406394" indent="-406394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844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1056623" indent="-406394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56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706853" indent="-406394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276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2194526" indent="-243836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844756" indent="-243836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3576264" indent="-325115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4226494" indent="-325115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4876724" indent="-325115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5526954" indent="-325115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7398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59A12AE9-4A74-4031-A8FD-0ACAE2EB3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3004800" cy="975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nip Diagonal Corner Rectangle 20">
            <a:extLst>
              <a:ext uri="{FF2B5EF4-FFF2-40B4-BE49-F238E27FC236}">
                <a16:creationId xmlns:a16="http://schemas.microsoft.com/office/drawing/2014/main" id="{3EC58093-4B2A-4006-A3E5-285C8F3233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387" y="-2"/>
            <a:ext cx="6489721" cy="9753599"/>
          </a:xfrm>
          <a:prstGeom prst="snip2Diag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mage 2" descr="Une image contenant texte, balle, football, Visage humain&#10;&#10;Description générée automatiquement">
            <a:extLst>
              <a:ext uri="{FF2B5EF4-FFF2-40B4-BE49-F238E27FC236}">
                <a16:creationId xmlns:a16="http://schemas.microsoft.com/office/drawing/2014/main" id="{8D2E82E0-9595-6289-0304-0AE4C3D0DFB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 b="-2"/>
          <a:stretch/>
        </p:blipFill>
        <p:spPr>
          <a:xfrm>
            <a:off x="2703088" y="4564684"/>
            <a:ext cx="3624208" cy="5188916"/>
          </a:xfrm>
          <a:prstGeom prst="rect">
            <a:avLst/>
          </a:prstGeom>
        </p:spPr>
      </p:pic>
      <p:pic>
        <p:nvPicPr>
          <p:cNvPr id="7" name="Image 6" descr="Une image contenant texte, Police, capture d’écran, affiche&#10;&#10;Description générée automatiquement">
            <a:extLst>
              <a:ext uri="{FF2B5EF4-FFF2-40B4-BE49-F238E27FC236}">
                <a16:creationId xmlns:a16="http://schemas.microsoft.com/office/drawing/2014/main" id="{71EEA1E9-DC62-DE50-18CA-DCF00D676DB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-532" y="10"/>
            <a:ext cx="4091274" cy="5546312"/>
          </a:xfrm>
          <a:custGeom>
            <a:avLst/>
            <a:gdLst/>
            <a:ahLst/>
            <a:cxnLst/>
            <a:rect l="l" t="t" r="r" b="b"/>
            <a:pathLst>
              <a:path w="4551358" h="3899758">
                <a:moveTo>
                  <a:pt x="0" y="0"/>
                </a:moveTo>
                <a:lnTo>
                  <a:pt x="4551358" y="0"/>
                </a:lnTo>
                <a:lnTo>
                  <a:pt x="4551358" y="3077500"/>
                </a:lnTo>
                <a:lnTo>
                  <a:pt x="2843111" y="3077500"/>
                </a:lnTo>
                <a:lnTo>
                  <a:pt x="2843111" y="3899758"/>
                </a:lnTo>
                <a:lnTo>
                  <a:pt x="0" y="3899758"/>
                </a:lnTo>
                <a:close/>
              </a:path>
            </a:pathLst>
          </a:custGeom>
        </p:spPr>
      </p:pic>
      <p:pic>
        <p:nvPicPr>
          <p:cNvPr id="4" name="Image 3" descr="Une image contenant texte, capture d’écran, Caractère coloré, graphisme&#10;&#10;Description générée automatiquement">
            <a:extLst>
              <a:ext uri="{FF2B5EF4-FFF2-40B4-BE49-F238E27FC236}">
                <a16:creationId xmlns:a16="http://schemas.microsoft.com/office/drawing/2014/main" id="{D5FE504E-20A3-EDA7-A7E8-560A75BB594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"/>
          <a:stretch/>
        </p:blipFill>
        <p:spPr>
          <a:xfrm>
            <a:off x="4223657" y="-381"/>
            <a:ext cx="2103640" cy="4383962"/>
          </a:xfrm>
          <a:prstGeom prst="rect">
            <a:avLst/>
          </a:prstGeom>
        </p:spPr>
      </p:pic>
      <p:pic>
        <p:nvPicPr>
          <p:cNvPr id="6" name="Image 5" descr="Une image contenant texte, Danse, affiche, graphisme&#10;&#10;Description générée automatiquement">
            <a:extLst>
              <a:ext uri="{FF2B5EF4-FFF2-40B4-BE49-F238E27FC236}">
                <a16:creationId xmlns:a16="http://schemas.microsoft.com/office/drawing/2014/main" id="{0E7E523A-6E28-B195-F941-5D323C64C3B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772" y="5748121"/>
            <a:ext cx="2568726" cy="4005479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8CDC66B-99DC-FE98-BF74-761A8B4AE2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27468" y="1900925"/>
            <a:ext cx="6094461" cy="739107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r>
              <a:rPr lang="en-US" sz="2800" b="1" dirty="0">
                <a:solidFill>
                  <a:schemeClr val="tx1"/>
                </a:solidFill>
              </a:rPr>
              <a:t>SALONS à Mulhouse et Colmar</a:t>
            </a:r>
          </a:p>
          <a:p>
            <a:r>
              <a:rPr lang="en-US" sz="2400" dirty="0">
                <a:solidFill>
                  <a:schemeClr val="tx1"/>
                </a:solidFill>
              </a:rPr>
              <a:t>9/11/24 </a:t>
            </a:r>
          </a:p>
          <a:p>
            <a:r>
              <a:rPr lang="en-US" sz="2400" dirty="0" err="1">
                <a:solidFill>
                  <a:schemeClr val="tx1"/>
                </a:solidFill>
              </a:rPr>
              <a:t>Mullhouise</a:t>
            </a:r>
            <a:r>
              <a:rPr lang="en-US" sz="2400" dirty="0">
                <a:solidFill>
                  <a:schemeClr val="tx1"/>
                </a:solidFill>
              </a:rPr>
              <a:t> : Salon des Grandes </a:t>
            </a:r>
            <a:r>
              <a:rPr lang="en-US" sz="2400" dirty="0" err="1">
                <a:solidFill>
                  <a:schemeClr val="tx1"/>
                </a:solidFill>
              </a:rPr>
              <a:t>Ecoles</a:t>
            </a:r>
            <a:r>
              <a:rPr lang="en-US" sz="2400" dirty="0">
                <a:solidFill>
                  <a:schemeClr val="tx1"/>
                </a:solidFill>
              </a:rPr>
              <a:t>: </a:t>
            </a:r>
            <a:r>
              <a:rPr lang="en-US" sz="2400" dirty="0" err="1">
                <a:solidFill>
                  <a:schemeClr val="tx1"/>
                </a:solidFill>
              </a:rPr>
              <a:t>Studyrama</a:t>
            </a:r>
            <a:endParaRPr lang="en-US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      </a:t>
            </a:r>
            <a:r>
              <a:rPr lang="fr-FR" sz="2400" b="1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Parc des Expositions 10h à 17h</a:t>
            </a:r>
            <a:endParaRPr lang="en-US" sz="2400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b="1" dirty="0">
                <a:solidFill>
                  <a:schemeClr val="tx1"/>
                </a:solidFill>
              </a:rPr>
              <a:t>Colmar :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</a:p>
          <a:p>
            <a:r>
              <a:rPr lang="en-US" sz="2400" dirty="0">
                <a:solidFill>
                  <a:schemeClr val="tx1"/>
                </a:solidFill>
              </a:rPr>
              <a:t>Salon de </a:t>
            </a:r>
            <a:r>
              <a:rPr lang="en-US" sz="2400" dirty="0" err="1">
                <a:solidFill>
                  <a:schemeClr val="tx1"/>
                </a:solidFill>
              </a:rPr>
              <a:t>l’Etudiant</a:t>
            </a:r>
            <a:r>
              <a:rPr lang="en-US" sz="2400" dirty="0">
                <a:solidFill>
                  <a:schemeClr val="tx1"/>
                </a:solidFill>
              </a:rPr>
              <a:t> : </a:t>
            </a:r>
            <a:r>
              <a:rPr lang="en-US" sz="2400" dirty="0" err="1">
                <a:solidFill>
                  <a:schemeClr val="tx1"/>
                </a:solidFill>
              </a:rPr>
              <a:t>Studyrama</a:t>
            </a:r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28 </a:t>
            </a:r>
            <a:r>
              <a:rPr lang="en-US" sz="2400" dirty="0" err="1">
                <a:solidFill>
                  <a:schemeClr val="tx1"/>
                </a:solidFill>
              </a:rPr>
              <a:t>septembre</a:t>
            </a:r>
            <a:r>
              <a:rPr lang="en-US" sz="2400" dirty="0">
                <a:solidFill>
                  <a:schemeClr val="tx1"/>
                </a:solidFill>
              </a:rPr>
              <a:t> : Salon</a:t>
            </a:r>
          </a:p>
          <a:p>
            <a:r>
              <a:rPr lang="fr-FR" sz="2400" b="1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Parc des Expositions 9h à 17h</a:t>
            </a:r>
            <a:endParaRPr lang="en-US" sz="2400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12 </a:t>
            </a:r>
            <a:r>
              <a:rPr lang="en-US" sz="2400" dirty="0" err="1">
                <a:solidFill>
                  <a:schemeClr val="tx1"/>
                </a:solidFill>
              </a:rPr>
              <a:t>octobre</a:t>
            </a:r>
            <a:r>
              <a:rPr lang="en-US" sz="2400" dirty="0">
                <a:solidFill>
                  <a:schemeClr val="tx1"/>
                </a:solidFill>
              </a:rPr>
              <a:t> : Fête de la Science (</a:t>
            </a:r>
            <a:r>
              <a:rPr lang="en-US" sz="2400" dirty="0" err="1">
                <a:solidFill>
                  <a:schemeClr val="tx1"/>
                </a:solidFill>
              </a:rPr>
              <a:t>anilmation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organisée</a:t>
            </a:r>
            <a:r>
              <a:rPr lang="en-US" sz="2400" dirty="0">
                <a:solidFill>
                  <a:schemeClr val="tx1"/>
                </a:solidFill>
              </a:rPr>
              <a:t> par le </a:t>
            </a:r>
            <a:r>
              <a:rPr lang="en-US" sz="2400" dirty="0" err="1">
                <a:solidFill>
                  <a:schemeClr val="tx1"/>
                </a:solidFill>
              </a:rPr>
              <a:t>Koids</a:t>
            </a:r>
            <a:r>
              <a:rPr lang="en-US" sz="2400" dirty="0">
                <a:solidFill>
                  <a:schemeClr val="tx1"/>
                </a:solidFill>
              </a:rPr>
              <a:t> Lab) </a:t>
            </a:r>
            <a:r>
              <a:rPr lang="fr-FR" sz="2400" b="1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Colmar 11 octobre Salle des Catherinettes</a:t>
            </a:r>
            <a:endParaRPr lang="fr-FR" sz="2400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marL="0" indent="0" algn="l">
              <a:buNone/>
            </a:pPr>
            <a:r>
              <a:rPr lang="fr-FR" sz="24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	Bénévoles éventuellement 	disponibles</a:t>
            </a:r>
            <a:r>
              <a:rPr lang="fr-FR" sz="2400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:  </a:t>
            </a:r>
            <a:r>
              <a:rPr lang="fr-FR" sz="2400" b="1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B.Dziomba</a:t>
            </a:r>
            <a:r>
              <a:rPr lang="fr-FR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fr-FR" sz="2400" b="1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M.Demay</a:t>
            </a:r>
            <a:r>
              <a:rPr lang="fr-FR" sz="2400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 L.C	</a:t>
            </a:r>
            <a:r>
              <a:rPr lang="fr-FR" sz="2400" b="1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alin</a:t>
            </a:r>
            <a:r>
              <a:rPr lang="fr-FR" sz="2400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</a:t>
            </a:r>
            <a:endParaRPr lang="fr-FR" sz="2400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fr-FR" sz="2400" b="0" i="1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Eric</a:t>
            </a:r>
            <a:r>
              <a:rPr lang="fr-FR" sz="24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Hueber en charge du Kids </a:t>
            </a:r>
            <a:r>
              <a:rPr lang="fr-FR" sz="2400" b="0" i="1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Lab</a:t>
            </a:r>
            <a:r>
              <a:rPr lang="fr-FR" sz="24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apportera les jeux d animation le matin du 11. Le public sera jeune (primaire et collège)</a:t>
            </a:r>
            <a:endParaRPr lang="fr-FR" sz="2400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endParaRPr lang="fr-FR" sz="2400" dirty="0">
              <a:solidFill>
                <a:schemeClr val="tx1"/>
              </a:solidFill>
            </a:endParaRPr>
          </a:p>
          <a:p>
            <a:endParaRPr lang="fr-FR" sz="2400" dirty="0">
              <a:solidFill>
                <a:schemeClr val="tx1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D2809DB-3343-447B-9D09-18C7E64ACE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978439" y="4214516"/>
            <a:ext cx="2022970" cy="3154867"/>
            <a:chOff x="10292292" y="2963333"/>
            <a:chExt cx="1896535" cy="2218267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C71C384-8855-4006-8053-EC63136881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609716B-9A78-4DD5-B3DE-89DDB7CD02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699485" y="3190344"/>
              <a:ext cx="1489342" cy="1489341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77954BC-FAE2-4AE4-BF60-1A0C006A78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4EAA304-39C1-4301-ACCF-A1D36231FB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9A70895-9205-4D3F-BFB9-E50B38104C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5DE7A371-CC97-67D7-79FE-949264CD022C}"/>
              </a:ext>
            </a:extLst>
          </p:cNvPr>
          <p:cNvSpPr txBox="1">
            <a:spLocks/>
          </p:cNvSpPr>
          <p:nvPr/>
        </p:nvSpPr>
        <p:spPr>
          <a:xfrm>
            <a:off x="4218708" y="758613"/>
            <a:ext cx="5862383" cy="5358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406394" indent="-406394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844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1056623" indent="-406394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56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706853" indent="-406394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276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2194526" indent="-243836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844756" indent="-243836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3576264" indent="-325115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4226494" indent="-325115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4876724" indent="-325115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5526954" indent="-325115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3746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2">
            <a:extLst>
              <a:ext uri="{FF2B5EF4-FFF2-40B4-BE49-F238E27FC236}">
                <a16:creationId xmlns:a16="http://schemas.microsoft.com/office/drawing/2014/main" id="{5D9A04A1-2543-853F-53D4-5F345B6A88BA}"/>
              </a:ext>
            </a:extLst>
          </p:cNvPr>
          <p:cNvSpPr txBox="1">
            <a:spLocks/>
          </p:cNvSpPr>
          <p:nvPr/>
        </p:nvSpPr>
        <p:spPr>
          <a:xfrm>
            <a:off x="7143750" y="239300"/>
            <a:ext cx="4940576" cy="130375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406394" indent="-406394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844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1056623" indent="-406394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56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706853" indent="-406394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276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2194526" indent="-243836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844756" indent="-243836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3576264" indent="-325115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4226494" indent="-325115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4876724" indent="-325115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5526954" indent="-325115" algn="l" defTabSz="650230" rtl="0" eaLnBrk="1" latinLnBrk="0" hangingPunct="1">
              <a:spcBef>
                <a:spcPct val="20000"/>
              </a:spcBef>
              <a:spcAft>
                <a:spcPts val="853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99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cs typeface="Calibri"/>
              </a:rPr>
              <a:t>JNI </a:t>
            </a:r>
            <a:r>
              <a:rPr lang="fr-FR">
                <a:cs typeface="Calibri"/>
              </a:rPr>
              <a:t>le 14/03/2025 à </a:t>
            </a:r>
            <a:r>
              <a:rPr lang="fr-FR" dirty="0">
                <a:cs typeface="Calibri"/>
              </a:rPr>
              <a:t>Altkirch</a:t>
            </a:r>
          </a:p>
          <a:p>
            <a:r>
              <a:rPr lang="fr-FR" dirty="0">
                <a:cs typeface="Calibri"/>
              </a:rPr>
              <a:t>Participation aux jurys et soutien à l'organisation</a:t>
            </a:r>
          </a:p>
        </p:txBody>
      </p:sp>
      <p:pic>
        <p:nvPicPr>
          <p:cNvPr id="5" name="Image 10" descr="Une image contenant texte&#10;&#10;Description générée automatiquement">
            <a:extLst>
              <a:ext uri="{FF2B5EF4-FFF2-40B4-BE49-F238E27FC236}">
                <a16:creationId xmlns:a16="http://schemas.microsoft.com/office/drawing/2014/main" id="{AE7CCA69-7C3D-C060-73B9-DCBF439537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938866" cy="9753600"/>
          </a:xfrm>
          <a:prstGeom prst="rect">
            <a:avLst/>
          </a:prstGeom>
        </p:spPr>
      </p:pic>
      <p:pic>
        <p:nvPicPr>
          <p:cNvPr id="6" name="Image 11" descr="Une image contenant personne, intérieur, groupe, debout&#10;&#10;Description générée automatiquement">
            <a:extLst>
              <a:ext uri="{FF2B5EF4-FFF2-40B4-BE49-F238E27FC236}">
                <a16:creationId xmlns:a16="http://schemas.microsoft.com/office/drawing/2014/main" id="{5885AEF0-2C14-028C-980D-B0C3C3679E2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8464" y="2323241"/>
            <a:ext cx="4142960" cy="2852989"/>
          </a:xfrm>
          <a:prstGeom prst="rect">
            <a:avLst/>
          </a:prstGeom>
        </p:spPr>
      </p:pic>
      <p:pic>
        <p:nvPicPr>
          <p:cNvPr id="7" name="Image 12" descr="Une image contenant texte, personne, intérieur, personnes&#10;&#10;Description générée automatiquement">
            <a:extLst>
              <a:ext uri="{FF2B5EF4-FFF2-40B4-BE49-F238E27FC236}">
                <a16:creationId xmlns:a16="http://schemas.microsoft.com/office/drawing/2014/main" id="{BBBDD8D7-2269-8D2B-C21D-E27C52197F3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1600" y="3272889"/>
            <a:ext cx="2743200" cy="2363864"/>
          </a:xfrm>
          <a:prstGeom prst="rect">
            <a:avLst/>
          </a:prstGeom>
        </p:spPr>
      </p:pic>
      <p:pic>
        <p:nvPicPr>
          <p:cNvPr id="8" name="Image 13" descr="Une image contenant personne, intérieur, mur, ordinateur portable&#10;&#10;Description générée automatiquement">
            <a:extLst>
              <a:ext uri="{FF2B5EF4-FFF2-40B4-BE49-F238E27FC236}">
                <a16:creationId xmlns:a16="http://schemas.microsoft.com/office/drawing/2014/main" id="{22E1337E-A0D2-98F2-6855-D067941B4C2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1192" y="5263834"/>
            <a:ext cx="4217504" cy="2166525"/>
          </a:xfrm>
          <a:prstGeom prst="rect">
            <a:avLst/>
          </a:prstGeom>
        </p:spPr>
      </p:pic>
      <p:pic>
        <p:nvPicPr>
          <p:cNvPr id="9" name="Image 14" descr="Une image contenant personne, groupe, personnes, foule&#10;&#10;Description générée automatiquement">
            <a:extLst>
              <a:ext uri="{FF2B5EF4-FFF2-40B4-BE49-F238E27FC236}">
                <a16:creationId xmlns:a16="http://schemas.microsoft.com/office/drawing/2014/main" id="{1484A45D-5F38-3A46-24F8-2B0E3596E64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1600" y="5920166"/>
            <a:ext cx="2743200" cy="2778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454552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Rapport financier"/>
          <p:cNvSpPr>
            <a:spLocks noGrp="1"/>
          </p:cNvSpPr>
          <p:nvPr>
            <p:ph type="ctrTitle"/>
          </p:nvPr>
        </p:nvSpPr>
        <p:spPr>
          <a:xfrm>
            <a:off x="3792220" y="98562"/>
            <a:ext cx="11054080" cy="1518480"/>
          </a:xfrm>
          <a:prstGeom prst="rect">
            <a:avLst/>
          </a:prstGeom>
        </p:spPr>
        <p:txBody>
          <a:bodyPr/>
          <a:lstStyle/>
          <a:p>
            <a:r>
              <a:rPr lang="fr-FR" b="1" dirty="0"/>
              <a:t>BROCHURES</a:t>
            </a:r>
            <a:endParaRPr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048000" cy="152400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558712" y="3576087"/>
            <a:ext cx="98839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i="1" dirty="0"/>
              <a:t>Proposition de Martine :</a:t>
            </a:r>
          </a:p>
          <a:p>
            <a:r>
              <a:rPr lang="fr-FR" sz="3200" i="1" dirty="0"/>
              <a:t>Mettre les brochures sur le site Web</a:t>
            </a:r>
          </a:p>
          <a:p>
            <a:r>
              <a:rPr lang="fr-FR" sz="3200" i="1" dirty="0"/>
              <a:t>Nouvelle documentation proposée par Paris </a:t>
            </a:r>
          </a:p>
          <a:p>
            <a:r>
              <a:rPr lang="fr-FR" sz="3200" i="1" dirty="0"/>
              <a:t>Affiches proposées par A&amp;M</a:t>
            </a:r>
          </a:p>
          <a:p>
            <a:r>
              <a:rPr lang="fr-FR" sz="3200" i="1" dirty="0"/>
              <a:t> voir Drop BOX  PMIS : Brochures </a:t>
            </a:r>
          </a:p>
          <a:p>
            <a:endParaRPr lang="fr-FR" sz="3200" i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66BBD80-1129-8545-9727-740601A2C2AA}"/>
              </a:ext>
            </a:extLst>
          </p:cNvPr>
          <p:cNvSpPr/>
          <p:nvPr/>
        </p:nvSpPr>
        <p:spPr>
          <a:xfrm>
            <a:off x="0" y="9384677"/>
            <a:ext cx="13001409" cy="417095"/>
          </a:xfrm>
          <a:prstGeom prst="rect">
            <a:avLst/>
          </a:prstGeom>
          <a:solidFill>
            <a:schemeClr val="tx1"/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2">
                    <a:lumMod val="50000"/>
                  </a:schemeClr>
                </a:solidFill>
              </a:rPr>
              <a:t>IESF – Alsace (ARISAL) – AG 25.05.2024</a:t>
            </a:r>
          </a:p>
        </p:txBody>
      </p:sp>
    </p:spTree>
    <p:extLst>
      <p:ext uri="{BB962C8B-B14F-4D97-AF65-F5344CB8AC3E}">
        <p14:creationId xmlns:p14="http://schemas.microsoft.com/office/powerpoint/2010/main" val="2199214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688977-317D-9541-A9C5-E5ED1FCFE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625" y="3332172"/>
            <a:ext cx="4083549" cy="227199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tx1"/>
                </a:solidFill>
              </a:rPr>
              <a:t>Programme d’activités (Conviviales)  2024 : bref bilan de Willy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8286379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60DA82-E6CA-5921-322D-6672C120B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1D0D84A-2C6A-18E5-A70F-B6864E8544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022" y="0"/>
            <a:ext cx="11402758" cy="97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157167"/>
      </p:ext>
    </p:extLst>
  </p:cSld>
  <p:clrMapOvr>
    <a:masterClrMapping/>
  </p:clrMapOvr>
  <p:transition spd="med"/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theme/theme1.xml><?xml version="1.0" encoding="utf-8"?>
<a:theme xmlns:a="http://schemas.openxmlformats.org/drawingml/2006/main" name="Secteur">
  <a:themeElements>
    <a:clrScheme name="Secteu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eur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eu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5161</TotalTime>
  <Words>500</Words>
  <Application>Microsoft Office PowerPoint</Application>
  <PresentationFormat>Personnalisé</PresentationFormat>
  <Paragraphs>89</Paragraphs>
  <Slides>13</Slides>
  <Notes>2</Notes>
  <HiddenSlides>2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Century Gothic</vt:lpstr>
      <vt:lpstr>Helvetica Neue</vt:lpstr>
      <vt:lpstr>Wingdings 3</vt:lpstr>
      <vt:lpstr>Secteur</vt:lpstr>
      <vt:lpstr>EVENEMENTS 2024 :  proposition de Marine et de Yannick Intermines le 23 septembre : Inscrits? Afterwork courant octobre: Linh ? </vt:lpstr>
      <vt:lpstr>PMIS :  ProgrammE 2024 / 2025 </vt:lpstr>
      <vt:lpstr>PMIS : ProgrammE 2024 / 2025 avec Femmes et sciEnces   lancement d’une lettre commune au correspondant égalitaire du rectorat journée « Lycéennes » organisée à Strasbourg le 3  marS 2025 Mulhouse le 6 mars 2025  </vt:lpstr>
      <vt:lpstr>Présentation PowerPoint</vt:lpstr>
      <vt:lpstr>Présentation PowerPoint</vt:lpstr>
      <vt:lpstr>Présentation PowerPoint</vt:lpstr>
      <vt:lpstr>BROCHURES</vt:lpstr>
      <vt:lpstr>Programme d’activités (Conviviales)  2024 : bref bilan de Willy</vt:lpstr>
      <vt:lpstr>Présentation PowerPoint</vt:lpstr>
      <vt:lpstr>Présentation PowerPoint</vt:lpstr>
      <vt:lpstr>SUJETS EN ATTENTE 2024</vt:lpstr>
      <vt:lpstr>Groupements (pour en discuter et lancer une action)</vt:lpstr>
      <vt:lpstr>PaRTENARIATS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celine poloce</dc:creator>
  <cp:lastModifiedBy>President IESF Alsace</cp:lastModifiedBy>
  <cp:revision>71</cp:revision>
  <dcterms:created xsi:type="dcterms:W3CDTF">2020-03-10T10:55:55Z</dcterms:created>
  <dcterms:modified xsi:type="dcterms:W3CDTF">2024-09-19T21:11:35Z</dcterms:modified>
</cp:coreProperties>
</file>