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65" r:id="rId3"/>
    <p:sldId id="260" r:id="rId4"/>
    <p:sldId id="261" r:id="rId5"/>
    <p:sldId id="270" r:id="rId6"/>
    <p:sldId id="268" r:id="rId7"/>
    <p:sldId id="257"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1" autoAdjust="0"/>
    <p:restoredTop sz="94660"/>
  </p:normalViewPr>
  <p:slideViewPr>
    <p:cSldViewPr snapToGrid="0">
      <p:cViewPr varScale="1">
        <p:scale>
          <a:sx n="67" d="100"/>
          <a:sy n="67" d="100"/>
        </p:scale>
        <p:origin x="56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BCB9BA-B9B3-45CC-EE83-197A91C5941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F2120FB-43B7-D978-6B30-41CACC432D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8721628-87AA-FCFC-577E-C61EB47155E3}"/>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5" name="Espace réservé du pied de page 4">
            <a:extLst>
              <a:ext uri="{FF2B5EF4-FFF2-40B4-BE49-F238E27FC236}">
                <a16:creationId xmlns:a16="http://schemas.microsoft.com/office/drawing/2014/main" id="{2F24160E-8902-755E-0DCB-BF83589DFD0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ABE4DC7-E5D2-8A15-6AA8-937846EB3A15}"/>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3888854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A9B414-F4EC-6FDE-BECA-79C8DB30672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A681888-63B6-02AB-5DF9-E9BADB4635F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238C809-5D9D-3DFE-61AD-436D6D5C7DDF}"/>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5" name="Espace réservé du pied de page 4">
            <a:extLst>
              <a:ext uri="{FF2B5EF4-FFF2-40B4-BE49-F238E27FC236}">
                <a16:creationId xmlns:a16="http://schemas.microsoft.com/office/drawing/2014/main" id="{06B8FF49-5D1C-1E13-05E3-FA5CF8BFCB3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BFED77F-286A-A626-578D-DBEEE36C95D2}"/>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4152762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1AEEF2E-3282-8266-6228-23162E49633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16C6340-77D5-FC2D-5E1B-6D52AF303DB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E8789FB-9466-34B6-FCBE-EBF82DE3165E}"/>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5" name="Espace réservé du pied de page 4">
            <a:extLst>
              <a:ext uri="{FF2B5EF4-FFF2-40B4-BE49-F238E27FC236}">
                <a16:creationId xmlns:a16="http://schemas.microsoft.com/office/drawing/2014/main" id="{6D798720-54A8-E0E0-D513-E4C5C57F13B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2CA8377-F2B1-253B-E90A-2ED528E9E6B5}"/>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3114969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B04678-B3FA-4884-EBB5-0E8D768F439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FE625FC-B5F1-3114-59EF-DCC746CAA70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A9C59B6-A260-4CF8-9BC1-E9CD55F0B0A7}"/>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5" name="Espace réservé du pied de page 4">
            <a:extLst>
              <a:ext uri="{FF2B5EF4-FFF2-40B4-BE49-F238E27FC236}">
                <a16:creationId xmlns:a16="http://schemas.microsoft.com/office/drawing/2014/main" id="{ADDBA329-74E2-03DB-D4D2-48A1B713212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076668D-6E7F-9A38-5834-161146772329}"/>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4153626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9AE52C-7E66-9206-6612-3EA8F4C45F1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EFE89E7-8B46-43D6-59D0-016DD7DD19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65651E4-A93F-7C4C-BD3B-0EBAAB810710}"/>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5" name="Espace réservé du pied de page 4">
            <a:extLst>
              <a:ext uri="{FF2B5EF4-FFF2-40B4-BE49-F238E27FC236}">
                <a16:creationId xmlns:a16="http://schemas.microsoft.com/office/drawing/2014/main" id="{DC388B1C-6DE5-6BC5-A5D2-DBB94A03F2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9BEA46C-E9C1-B060-61D8-B5086E0FD9E2}"/>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636865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95FE51-8D67-B6D2-D078-DABCE224176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D7B88E5-6BEA-800C-60DE-87DC74B196F9}"/>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A9294E4-6110-042A-30D4-CC3BD7C082B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9FCD6D5-87F3-B248-4809-214014993BAE}"/>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6" name="Espace réservé du pied de page 5">
            <a:extLst>
              <a:ext uri="{FF2B5EF4-FFF2-40B4-BE49-F238E27FC236}">
                <a16:creationId xmlns:a16="http://schemas.microsoft.com/office/drawing/2014/main" id="{69702B05-6C3F-0063-27E4-5AD026E49A5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A460031-F171-ED38-ACBB-82F9CF2B9E64}"/>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2558403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CB4C6E-C817-0526-E433-F0D8C95ACAD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7A18FA71-820A-45D8-5927-E1E7E9B2C1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E1BFA86-32C0-4DC3-D6F8-97EEDED9938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43AFA7E-2868-39C2-BC93-71290B8989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E0563D3-482D-9B47-CB8F-B49FE8955BE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FBE4E40-FD82-8F38-C547-EFE0A49B1A78}"/>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8" name="Espace réservé du pied de page 7">
            <a:extLst>
              <a:ext uri="{FF2B5EF4-FFF2-40B4-BE49-F238E27FC236}">
                <a16:creationId xmlns:a16="http://schemas.microsoft.com/office/drawing/2014/main" id="{E8FB63BF-EFA1-0E44-14DA-477B9EB97DA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074C2B3-B668-1071-E268-9C5DCB8ACE2E}"/>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237315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E6F3F9-F83B-5929-3117-BA96FAF927CD}"/>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21FCA10-A266-6695-E122-805FA1B97C91}"/>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4" name="Espace réservé du pied de page 3">
            <a:extLst>
              <a:ext uri="{FF2B5EF4-FFF2-40B4-BE49-F238E27FC236}">
                <a16:creationId xmlns:a16="http://schemas.microsoft.com/office/drawing/2014/main" id="{8B914942-3031-C925-49B9-62758DDBE7A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69A7B95D-F637-A0D6-DAE9-53F98FC2E733}"/>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3948975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20AE853-F2E2-B057-3B8B-9B2F5077FDB9}"/>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3" name="Espace réservé du pied de page 2">
            <a:extLst>
              <a:ext uri="{FF2B5EF4-FFF2-40B4-BE49-F238E27FC236}">
                <a16:creationId xmlns:a16="http://schemas.microsoft.com/office/drawing/2014/main" id="{7EA4D76C-D289-F132-B117-39A0885C613B}"/>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01A37491-95B4-3480-B226-2606C7C8DB63}"/>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1906351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272F2D-07F6-BBDB-8D68-8820A50BA50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544B0C1-E01D-4A60-8310-5566109977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3A9EDA-4A89-DA3E-B67B-E123289A55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4D96BC0-1327-5F70-735E-A464281F5FD5}"/>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6" name="Espace réservé du pied de page 5">
            <a:extLst>
              <a:ext uri="{FF2B5EF4-FFF2-40B4-BE49-F238E27FC236}">
                <a16:creationId xmlns:a16="http://schemas.microsoft.com/office/drawing/2014/main" id="{5C0B8A43-5613-0EE5-4BAA-579AE86B8FF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69F9293-FBEB-919C-EB09-024FDF3A4D37}"/>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2523825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730A57-054D-7C49-9B25-7834A2FA323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CD92BC5-5DAA-9A05-C5C4-6117B4A2DC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6F25A77-2717-B217-D512-D03540BC40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DB6659F-AEA4-89A2-67A8-6B55F26F1E1D}"/>
              </a:ext>
            </a:extLst>
          </p:cNvPr>
          <p:cNvSpPr>
            <a:spLocks noGrp="1"/>
          </p:cNvSpPr>
          <p:nvPr>
            <p:ph type="dt" sz="half" idx="10"/>
          </p:nvPr>
        </p:nvSpPr>
        <p:spPr/>
        <p:txBody>
          <a:bodyPr/>
          <a:lstStyle/>
          <a:p>
            <a:fld id="{9154FCB1-0D01-4EC7-B2C2-48570CE75DAB}" type="datetimeFigureOut">
              <a:rPr lang="fr-FR" smtClean="0"/>
              <a:t>01/04/2024</a:t>
            </a:fld>
            <a:endParaRPr lang="fr-FR"/>
          </a:p>
        </p:txBody>
      </p:sp>
      <p:sp>
        <p:nvSpPr>
          <p:cNvPr id="6" name="Espace réservé du pied de page 5">
            <a:extLst>
              <a:ext uri="{FF2B5EF4-FFF2-40B4-BE49-F238E27FC236}">
                <a16:creationId xmlns:a16="http://schemas.microsoft.com/office/drawing/2014/main" id="{002BA4AE-132B-590D-E813-3ECCEE2C141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DA8B4A2-0BE5-A4FE-758E-BA4AC1AAD9EE}"/>
              </a:ext>
            </a:extLst>
          </p:cNvPr>
          <p:cNvSpPr>
            <a:spLocks noGrp="1"/>
          </p:cNvSpPr>
          <p:nvPr>
            <p:ph type="sldNum" sz="quarter" idx="12"/>
          </p:nvPr>
        </p:nvSpPr>
        <p:spPr/>
        <p:txBody>
          <a:bodyPr/>
          <a:lstStyle/>
          <a:p>
            <a:fld id="{D445144D-27A6-40D2-A343-620EB06A3F30}" type="slidenum">
              <a:rPr lang="fr-FR" smtClean="0"/>
              <a:t>‹N°›</a:t>
            </a:fld>
            <a:endParaRPr lang="fr-FR"/>
          </a:p>
        </p:txBody>
      </p:sp>
    </p:spTree>
    <p:extLst>
      <p:ext uri="{BB962C8B-B14F-4D97-AF65-F5344CB8AC3E}">
        <p14:creationId xmlns:p14="http://schemas.microsoft.com/office/powerpoint/2010/main" val="1561082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2F012CA-28CF-2D24-84DC-4E820F7D70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F7F647B-4B01-13EC-D290-13B7E38AA1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D5FA8E-A079-085C-F029-532E301DC9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4FCB1-0D01-4EC7-B2C2-48570CE75DAB}" type="datetimeFigureOut">
              <a:rPr lang="fr-FR" smtClean="0"/>
              <a:t>01/04/2024</a:t>
            </a:fld>
            <a:endParaRPr lang="fr-FR"/>
          </a:p>
        </p:txBody>
      </p:sp>
      <p:sp>
        <p:nvSpPr>
          <p:cNvPr id="5" name="Espace réservé du pied de page 4">
            <a:extLst>
              <a:ext uri="{FF2B5EF4-FFF2-40B4-BE49-F238E27FC236}">
                <a16:creationId xmlns:a16="http://schemas.microsoft.com/office/drawing/2014/main" id="{1C3501D3-2A37-B669-D558-DC40EBBA9F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BB26C4C8-9414-ECCB-3E80-85048CFB08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5144D-27A6-40D2-A343-620EB06A3F30}" type="slidenum">
              <a:rPr lang="fr-FR" smtClean="0"/>
              <a:t>‹N°›</a:t>
            </a:fld>
            <a:endParaRPr lang="fr-FR"/>
          </a:p>
        </p:txBody>
      </p:sp>
    </p:spTree>
    <p:extLst>
      <p:ext uri="{BB962C8B-B14F-4D97-AF65-F5344CB8AC3E}">
        <p14:creationId xmlns:p14="http://schemas.microsoft.com/office/powerpoint/2010/main" val="2763465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391144-9451-B0B6-3BFB-0ACE130A3FFE}"/>
              </a:ext>
            </a:extLst>
          </p:cNvPr>
          <p:cNvSpPr>
            <a:spLocks noGrp="1"/>
          </p:cNvSpPr>
          <p:nvPr>
            <p:ph type="title"/>
          </p:nvPr>
        </p:nvSpPr>
        <p:spPr/>
        <p:txBody>
          <a:bodyPr/>
          <a:lstStyle/>
          <a:p>
            <a:pPr algn="ctr"/>
            <a:r>
              <a:rPr lang="fr-FR" dirty="0"/>
              <a:t>IESF Alsace </a:t>
            </a:r>
          </a:p>
        </p:txBody>
      </p:sp>
      <p:sp>
        <p:nvSpPr>
          <p:cNvPr id="3" name="Espace réservé du contenu 2">
            <a:extLst>
              <a:ext uri="{FF2B5EF4-FFF2-40B4-BE49-F238E27FC236}">
                <a16:creationId xmlns:a16="http://schemas.microsoft.com/office/drawing/2014/main" id="{174792AB-9CFB-B0B4-74DB-D48B2734787A}"/>
              </a:ext>
            </a:extLst>
          </p:cNvPr>
          <p:cNvSpPr>
            <a:spLocks noGrp="1"/>
          </p:cNvSpPr>
          <p:nvPr>
            <p:ph idx="1"/>
          </p:nvPr>
        </p:nvSpPr>
        <p:spPr>
          <a:xfrm>
            <a:off x="838200" y="2506662"/>
            <a:ext cx="10515600" cy="4351338"/>
          </a:xfrm>
        </p:spPr>
        <p:txBody>
          <a:bodyPr/>
          <a:lstStyle/>
          <a:p>
            <a:pPr marL="0" indent="0" algn="ctr">
              <a:buNone/>
            </a:pPr>
            <a:r>
              <a:rPr lang="fr-FR" dirty="0"/>
              <a:t>Bilan des actions 1</a:t>
            </a:r>
            <a:r>
              <a:rPr lang="fr-FR" baseline="30000" dirty="0"/>
              <a:t>er</a:t>
            </a:r>
            <a:r>
              <a:rPr lang="fr-FR" dirty="0"/>
              <a:t> trimestre 2024 </a:t>
            </a:r>
          </a:p>
        </p:txBody>
      </p:sp>
    </p:spTree>
    <p:extLst>
      <p:ext uri="{BB962C8B-B14F-4D97-AF65-F5344CB8AC3E}">
        <p14:creationId xmlns:p14="http://schemas.microsoft.com/office/powerpoint/2010/main" val="333322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5CBA74-9ECC-7214-8F70-6A10D4A15F57}"/>
              </a:ext>
            </a:extLst>
          </p:cNvPr>
          <p:cNvSpPr>
            <a:spLocks noGrp="1"/>
          </p:cNvSpPr>
          <p:nvPr>
            <p:ph type="ctrTitle"/>
          </p:nvPr>
        </p:nvSpPr>
        <p:spPr>
          <a:xfrm>
            <a:off x="0" y="0"/>
            <a:ext cx="11945566" cy="1848255"/>
          </a:xfrm>
        </p:spPr>
        <p:txBody>
          <a:bodyPr>
            <a:normAutofit/>
          </a:bodyPr>
          <a:lstStyle/>
          <a:p>
            <a:r>
              <a:rPr lang="fr-FR" sz="5400" dirty="0"/>
              <a:t>Journée Femmes et Sciences : 15 mars 2024</a:t>
            </a:r>
          </a:p>
        </p:txBody>
      </p:sp>
      <p:sp>
        <p:nvSpPr>
          <p:cNvPr id="3" name="Sous-titre 2">
            <a:extLst>
              <a:ext uri="{FF2B5EF4-FFF2-40B4-BE49-F238E27FC236}">
                <a16:creationId xmlns:a16="http://schemas.microsoft.com/office/drawing/2014/main" id="{992541D2-27CC-BDEA-9AE0-306AACD44F02}"/>
              </a:ext>
            </a:extLst>
          </p:cNvPr>
          <p:cNvSpPr>
            <a:spLocks noGrp="1"/>
          </p:cNvSpPr>
          <p:nvPr>
            <p:ph type="subTitle" idx="1"/>
          </p:nvPr>
        </p:nvSpPr>
        <p:spPr>
          <a:xfrm>
            <a:off x="1659466" y="1848255"/>
            <a:ext cx="9144000" cy="4500788"/>
          </a:xfrm>
        </p:spPr>
        <p:txBody>
          <a:bodyPr>
            <a:normAutofit fontScale="47500" lnSpcReduction="20000"/>
          </a:bodyPr>
          <a:lstStyle/>
          <a:p>
            <a:r>
              <a:rPr lang="fr-FR" sz="3800" dirty="0"/>
              <a:t>Journée réussie car très bien organisée (reproduction d’un évènement déjà mis en place à Lyon) </a:t>
            </a:r>
          </a:p>
          <a:p>
            <a:r>
              <a:rPr lang="fr-FR" sz="3800" dirty="0"/>
              <a:t>160 lycéennes, 17 professeurs de 9 lycées alsaciens </a:t>
            </a:r>
          </a:p>
          <a:p>
            <a:r>
              <a:rPr lang="fr-FR" sz="3800" dirty="0"/>
              <a:t>Cet évènement a été présenté à la région lors d’un AO à projets (10/23)</a:t>
            </a:r>
          </a:p>
          <a:p>
            <a:r>
              <a:rPr lang="fr-FR" sz="3800" dirty="0"/>
              <a:t>Interventions percutantes en début de journée : </a:t>
            </a:r>
          </a:p>
          <a:p>
            <a:r>
              <a:rPr lang="fr-FR" sz="3800" dirty="0"/>
              <a:t>Fabienne Keller, polytechnicienne, ancien maire de Strasbourg, députée européenne </a:t>
            </a:r>
          </a:p>
          <a:p>
            <a:pPr lvl="1" algn="l"/>
            <a:r>
              <a:rPr lang="fr-FR" sz="3800" dirty="0"/>
              <a:t>  Isabelle </a:t>
            </a:r>
            <a:r>
              <a:rPr lang="fr-FR" sz="3800" dirty="0" err="1"/>
              <a:t>Vauglin</a:t>
            </a:r>
            <a:r>
              <a:rPr lang="fr-FR" sz="3800" dirty="0"/>
              <a:t>, astrophysicienne, présidente de Femmes et Sciences</a:t>
            </a:r>
          </a:p>
          <a:p>
            <a:r>
              <a:rPr lang="fr-FR" sz="3800" dirty="0"/>
              <a:t>une psychologue </a:t>
            </a:r>
          </a:p>
          <a:p>
            <a:r>
              <a:rPr lang="fr-FR" sz="3800" dirty="0"/>
              <a:t>Puis rencontre avec 38 ambassadrices par groupe de 10 élèves  </a:t>
            </a:r>
          </a:p>
          <a:p>
            <a:r>
              <a:rPr lang="fr-FR" sz="3800" dirty="0"/>
              <a:t>Après-midi: visite de laboratoires sur le campus et du planétarium </a:t>
            </a:r>
          </a:p>
          <a:p>
            <a:r>
              <a:rPr lang="fr-FR" sz="3800" dirty="0"/>
              <a:t>Premiers échos très positifs </a:t>
            </a:r>
          </a:p>
          <a:p>
            <a:r>
              <a:rPr lang="fr-FR" sz="3800" dirty="0">
                <a:solidFill>
                  <a:srgbClr val="C00000"/>
                </a:solidFill>
              </a:rPr>
              <a:t>Apport d’IESF Alsace : Sponsors et ambassadrices issues du monde industriel </a:t>
            </a:r>
          </a:p>
          <a:p>
            <a:r>
              <a:rPr lang="fr-FR" sz="3800" dirty="0">
                <a:solidFill>
                  <a:srgbClr val="C00000"/>
                </a:solidFill>
              </a:rPr>
              <a:t>Octroi de 2000 Euros à IESF de la part de la région</a:t>
            </a:r>
          </a:p>
          <a:p>
            <a:r>
              <a:rPr lang="fr-FR" sz="3800" dirty="0"/>
              <a:t> </a:t>
            </a:r>
          </a:p>
          <a:p>
            <a:endParaRPr lang="fr-FR" sz="3800" dirty="0"/>
          </a:p>
        </p:txBody>
      </p:sp>
    </p:spTree>
    <p:extLst>
      <p:ext uri="{BB962C8B-B14F-4D97-AF65-F5344CB8AC3E}">
        <p14:creationId xmlns:p14="http://schemas.microsoft.com/office/powerpoint/2010/main" val="3020121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B4A8FC-4FCB-DB27-E2EA-66499211FA4D}"/>
              </a:ext>
            </a:extLst>
          </p:cNvPr>
          <p:cNvSpPr>
            <a:spLocks noGrp="1"/>
          </p:cNvSpPr>
          <p:nvPr>
            <p:ph type="title"/>
          </p:nvPr>
        </p:nvSpPr>
        <p:spPr/>
        <p:txBody>
          <a:bodyPr/>
          <a:lstStyle/>
          <a:p>
            <a:r>
              <a:rPr lang="fr-FR" dirty="0"/>
              <a:t>JNI 2024 -  13 mars 2024</a:t>
            </a:r>
          </a:p>
        </p:txBody>
      </p:sp>
      <p:pic>
        <p:nvPicPr>
          <p:cNvPr id="6" name="Espace réservé du contenu 5" descr="Une image contenant texte, capture d’écran, personne, Visage humain&#10;&#10;Description générée automatiquement">
            <a:extLst>
              <a:ext uri="{FF2B5EF4-FFF2-40B4-BE49-F238E27FC236}">
                <a16:creationId xmlns:a16="http://schemas.microsoft.com/office/drawing/2014/main" id="{8E411409-2263-B34B-E0BC-915E6FB3AF6A}"/>
              </a:ext>
            </a:extLst>
          </p:cNvPr>
          <p:cNvPicPr>
            <a:picLocks noGrp="1" noChangeAspect="1"/>
          </p:cNvPicPr>
          <p:nvPr>
            <p:ph idx="1"/>
          </p:nvPr>
        </p:nvPicPr>
        <p:blipFill>
          <a:blip r:embed="rId2"/>
          <a:stretch>
            <a:fillRect/>
          </a:stretch>
        </p:blipFill>
        <p:spPr>
          <a:xfrm>
            <a:off x="1419225" y="1381126"/>
            <a:ext cx="9090025" cy="4882356"/>
          </a:xfrm>
          <a:ln>
            <a:solidFill>
              <a:srgbClr val="4472C4"/>
            </a:solidFill>
          </a:ln>
        </p:spPr>
      </p:pic>
    </p:spTree>
    <p:extLst>
      <p:ext uri="{BB962C8B-B14F-4D97-AF65-F5344CB8AC3E}">
        <p14:creationId xmlns:p14="http://schemas.microsoft.com/office/powerpoint/2010/main" val="1410479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77614B-C084-E6B7-5F52-38AF63D4DE15}"/>
              </a:ext>
            </a:extLst>
          </p:cNvPr>
          <p:cNvSpPr>
            <a:spLocks noGrp="1"/>
          </p:cNvSpPr>
          <p:nvPr>
            <p:ph type="title"/>
          </p:nvPr>
        </p:nvSpPr>
        <p:spPr/>
        <p:txBody>
          <a:bodyPr/>
          <a:lstStyle/>
          <a:p>
            <a:r>
              <a:rPr lang="fr-FR" dirty="0"/>
              <a:t>JNI 2024 -  13 mars 2024 : </a:t>
            </a:r>
            <a:br>
              <a:rPr lang="fr-FR" dirty="0"/>
            </a:br>
            <a:endParaRPr lang="fr-FR" sz="2000" i="1" dirty="0"/>
          </a:p>
        </p:txBody>
      </p:sp>
      <p:sp>
        <p:nvSpPr>
          <p:cNvPr id="3" name="Espace réservé du contenu 2">
            <a:extLst>
              <a:ext uri="{FF2B5EF4-FFF2-40B4-BE49-F238E27FC236}">
                <a16:creationId xmlns:a16="http://schemas.microsoft.com/office/drawing/2014/main" id="{E39A61F0-661A-7EF3-9432-CA5E341F998D}"/>
              </a:ext>
            </a:extLst>
          </p:cNvPr>
          <p:cNvSpPr>
            <a:spLocks noGrp="1"/>
          </p:cNvSpPr>
          <p:nvPr>
            <p:ph idx="1"/>
          </p:nvPr>
        </p:nvSpPr>
        <p:spPr>
          <a:xfrm>
            <a:off x="838200" y="1896533"/>
            <a:ext cx="10515600" cy="4280430"/>
          </a:xfrm>
        </p:spPr>
        <p:txBody>
          <a:bodyPr>
            <a:normAutofit lnSpcReduction="10000"/>
          </a:bodyPr>
          <a:lstStyle/>
          <a:p>
            <a:pPr marL="0" indent="0">
              <a:buNone/>
            </a:pPr>
            <a:r>
              <a:rPr lang="fr-FR" dirty="0" err="1"/>
              <a:t>Samah</a:t>
            </a:r>
            <a:r>
              <a:rPr lang="fr-FR" dirty="0"/>
              <a:t> </a:t>
            </a:r>
            <a:r>
              <a:rPr lang="fr-FR" dirty="0" err="1"/>
              <a:t>Karaki</a:t>
            </a:r>
            <a:r>
              <a:rPr lang="fr-FR" dirty="0"/>
              <a:t> est une conférencière de formation très diversifiée : biologiste, psychologue, docteur en neurosciences; elle a produit une collection de podcasts « Votre cerveau »  sur France Culture en 2023</a:t>
            </a:r>
          </a:p>
          <a:p>
            <a:pPr marL="0" indent="0">
              <a:buNone/>
            </a:pPr>
            <a:r>
              <a:rPr lang="fr-FR" dirty="0"/>
              <a:t>La c</a:t>
            </a:r>
            <a:r>
              <a:rPr lang="fr-FR" sz="2800" dirty="0"/>
              <a:t>onférence a été suivie avec beaucoup d’intérêt par un public très diversifié  : RH, enseignants, étudiants à Mulhouse</a:t>
            </a:r>
            <a:endParaRPr lang="fr-FR" dirty="0"/>
          </a:p>
          <a:p>
            <a:pPr marL="0" indent="0">
              <a:buNone/>
            </a:pPr>
            <a:r>
              <a:rPr lang="fr-FR" sz="2000" dirty="0"/>
              <a:t>Strasbourg : 50 personnes </a:t>
            </a:r>
          </a:p>
          <a:p>
            <a:pPr lvl="1"/>
            <a:r>
              <a:rPr lang="fr-FR" sz="2000" dirty="0"/>
              <a:t>Conférence : Ecole Supérieure de Biologie de Strasbourg – 12h30-13h30 – </a:t>
            </a:r>
          </a:p>
          <a:p>
            <a:pPr lvl="1"/>
            <a:r>
              <a:rPr lang="fr-FR" sz="2000" dirty="0"/>
              <a:t>Rediffusion en direct à l’ICAM Schiltigheim</a:t>
            </a:r>
          </a:p>
          <a:p>
            <a:pPr lvl="1"/>
            <a:r>
              <a:rPr lang="fr-FR" sz="2000" dirty="0"/>
              <a:t>Après-midi : 3 ateliers avec la conférencière </a:t>
            </a:r>
          </a:p>
          <a:p>
            <a:pPr marL="0" indent="0">
              <a:buNone/>
            </a:pPr>
            <a:r>
              <a:rPr lang="fr-FR" sz="2000" dirty="0"/>
              <a:t>Mulhouse : 30 personnes </a:t>
            </a:r>
          </a:p>
          <a:p>
            <a:pPr lvl="1"/>
            <a:r>
              <a:rPr lang="fr-FR" sz="2000" dirty="0"/>
              <a:t>Rediffusion en direct à Mulhouse - nombre de personnes dans l’auditoire faible par rapport aux JNI précédentes : problèmes d’horaires, le fait que cela soit une retransmission?</a:t>
            </a:r>
          </a:p>
        </p:txBody>
      </p:sp>
    </p:spTree>
    <p:extLst>
      <p:ext uri="{BB962C8B-B14F-4D97-AF65-F5344CB8AC3E}">
        <p14:creationId xmlns:p14="http://schemas.microsoft.com/office/powerpoint/2010/main" val="3730823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B6ADCC-23F9-7E52-B978-5C984E44A49A}"/>
              </a:ext>
            </a:extLst>
          </p:cNvPr>
          <p:cNvSpPr>
            <a:spLocks noGrp="1"/>
          </p:cNvSpPr>
          <p:nvPr>
            <p:ph type="title"/>
          </p:nvPr>
        </p:nvSpPr>
        <p:spPr/>
        <p:txBody>
          <a:bodyPr/>
          <a:lstStyle/>
          <a:p>
            <a:r>
              <a:rPr lang="fr-FR" dirty="0"/>
              <a:t>JNI 2024 : First Lego League</a:t>
            </a:r>
          </a:p>
        </p:txBody>
      </p:sp>
      <p:sp>
        <p:nvSpPr>
          <p:cNvPr id="3" name="Espace réservé du contenu 2">
            <a:extLst>
              <a:ext uri="{FF2B5EF4-FFF2-40B4-BE49-F238E27FC236}">
                <a16:creationId xmlns:a16="http://schemas.microsoft.com/office/drawing/2014/main" id="{BAD2F829-C651-B510-32DC-3438E23D1AD1}"/>
              </a:ext>
            </a:extLst>
          </p:cNvPr>
          <p:cNvSpPr>
            <a:spLocks noGrp="1"/>
          </p:cNvSpPr>
          <p:nvPr>
            <p:ph idx="1"/>
          </p:nvPr>
        </p:nvSpPr>
        <p:spPr/>
        <p:txBody>
          <a:bodyPr>
            <a:normAutofit fontScale="70000" lnSpcReduction="20000"/>
          </a:bodyPr>
          <a:lstStyle/>
          <a:p>
            <a:pPr marL="0" indent="0">
              <a:buNone/>
            </a:pPr>
            <a:r>
              <a:rPr lang="fr-FR" sz="2800" dirty="0"/>
              <a:t>IESF Alsace travaille avec son partenaire sur le Haut Rhin, le </a:t>
            </a:r>
            <a:r>
              <a:rPr lang="fr-FR" sz="2800" dirty="0" err="1"/>
              <a:t>Kidslab</a:t>
            </a:r>
            <a:r>
              <a:rPr lang="fr-FR" sz="2800" dirty="0"/>
              <a:t>, pour organiser la compétition robotique « First Lego League – Open Alsace ».</a:t>
            </a:r>
            <a:endParaRPr lang="fr-FR" dirty="0"/>
          </a:p>
          <a:p>
            <a:pPr marL="0" indent="0">
              <a:buNone/>
            </a:pPr>
            <a:endParaRPr lang="fr-FR" dirty="0"/>
          </a:p>
          <a:p>
            <a:pPr marL="0" indent="0">
              <a:buNone/>
            </a:pPr>
            <a:r>
              <a:rPr lang="fr-FR" dirty="0"/>
              <a:t>Entre autres, IESF Alsace participe à l’organisation de la manifestation qui regroupe 120 jeunes de 9 à 16 ans</a:t>
            </a:r>
          </a:p>
          <a:p>
            <a:r>
              <a:rPr lang="fr-FR" dirty="0"/>
              <a:t>Challenge régional : le 16 mars en Alsace </a:t>
            </a:r>
          </a:p>
          <a:p>
            <a:r>
              <a:rPr lang="fr-FR" dirty="0"/>
              <a:t>Finale le 30 mars à Nantes</a:t>
            </a:r>
          </a:p>
          <a:p>
            <a:pPr marL="0" indent="0">
              <a:buNone/>
            </a:pPr>
            <a:br>
              <a:rPr lang="fr-FR" sz="2900" dirty="0"/>
            </a:br>
            <a:r>
              <a:rPr lang="fr-FR" sz="2600" b="0" i="1" dirty="0">
                <a:effectLst/>
                <a:latin typeface="Helvetica" panose="020B0604020202020204" pitchFamily="34" charset="0"/>
              </a:rPr>
              <a:t>La FLL est un programme international, né aux Etats-Unis en 1998. Il associe la construction d’un robot, l’utilisation d’un programme robotique interactif et la construction d’un dossier de recherche sur le thème proposé. C’est un challenge qui encourage l’esprit d’innovation et le travail d’équipe.</a:t>
            </a:r>
            <a:br>
              <a:rPr lang="fr-FR" sz="2600" i="1" dirty="0"/>
            </a:br>
            <a:r>
              <a:rPr lang="fr-FR" sz="2600" b="0" i="1" dirty="0">
                <a:effectLst/>
                <a:latin typeface="Helvetica" panose="020B0604020202020204" pitchFamily="34" charset="0"/>
              </a:rPr>
              <a:t>Il propose à des équipes de jeunes participants de résoudre des problèmes rencontrés dans un domaine scientifique donné en utilisant une démarche professionnelle : recherche, échange, dessin, construction et test.</a:t>
            </a:r>
            <a:br>
              <a:rPr lang="fr-FR" sz="2600" i="1" dirty="0"/>
            </a:br>
            <a:endParaRPr lang="fr-FR" sz="2600" b="0" i="0" dirty="0">
              <a:solidFill>
                <a:srgbClr val="757575"/>
              </a:solidFill>
              <a:effectLst/>
              <a:latin typeface="Helvetica" panose="020B0604020202020204" pitchFamily="34" charset="0"/>
            </a:endParaRPr>
          </a:p>
          <a:p>
            <a:pPr marL="0" indent="0">
              <a:buFont typeface="Arial" panose="020B0604020202020204" pitchFamily="34" charset="0"/>
              <a:buNone/>
            </a:pPr>
            <a:r>
              <a:rPr lang="fr-FR" sz="2900" dirty="0"/>
              <a:t>Une action de Promotion des Métiers de l'Ingénieur et du Scientifique (PMIS) et la manifestation du 16 mars a été labellisée JNI 2024</a:t>
            </a:r>
          </a:p>
        </p:txBody>
      </p:sp>
    </p:spTree>
    <p:extLst>
      <p:ext uri="{BB962C8B-B14F-4D97-AF65-F5344CB8AC3E}">
        <p14:creationId xmlns:p14="http://schemas.microsoft.com/office/powerpoint/2010/main" val="2758105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D3DE6A-DE34-0A13-CE8D-90DB3C26076D}"/>
              </a:ext>
            </a:extLst>
          </p:cNvPr>
          <p:cNvSpPr>
            <a:spLocks noGrp="1"/>
          </p:cNvSpPr>
          <p:nvPr>
            <p:ph type="title"/>
          </p:nvPr>
        </p:nvSpPr>
        <p:spPr>
          <a:xfrm>
            <a:off x="838200" y="355600"/>
            <a:ext cx="10515600" cy="2074333"/>
          </a:xfrm>
        </p:spPr>
        <p:txBody>
          <a:bodyPr>
            <a:normAutofit fontScale="90000"/>
          </a:bodyPr>
          <a:lstStyle/>
          <a:p>
            <a:r>
              <a:rPr lang="fr-FR" dirty="0"/>
              <a:t>Formation des enseignants de Physique Chimie :</a:t>
            </a:r>
            <a:br>
              <a:rPr lang="fr-FR" dirty="0"/>
            </a:br>
            <a:br>
              <a:rPr lang="fr-FR" dirty="0"/>
            </a:br>
            <a:endParaRPr lang="fr-FR" dirty="0"/>
          </a:p>
        </p:txBody>
      </p:sp>
      <p:sp>
        <p:nvSpPr>
          <p:cNvPr id="3" name="Espace réservé du contenu 2">
            <a:extLst>
              <a:ext uri="{FF2B5EF4-FFF2-40B4-BE49-F238E27FC236}">
                <a16:creationId xmlns:a16="http://schemas.microsoft.com/office/drawing/2014/main" id="{A7073E5E-4C27-C69B-E78B-4379FD0ECC8D}"/>
              </a:ext>
            </a:extLst>
          </p:cNvPr>
          <p:cNvSpPr>
            <a:spLocks noGrp="1"/>
          </p:cNvSpPr>
          <p:nvPr>
            <p:ph idx="1"/>
          </p:nvPr>
        </p:nvSpPr>
        <p:spPr>
          <a:xfrm>
            <a:off x="695325" y="1605756"/>
            <a:ext cx="10515600" cy="4351338"/>
          </a:xfrm>
        </p:spPr>
        <p:txBody>
          <a:bodyPr>
            <a:normAutofit fontScale="92500"/>
          </a:bodyPr>
          <a:lstStyle/>
          <a:p>
            <a:pPr marL="0" indent="0">
              <a:buNone/>
            </a:pPr>
            <a:endParaRPr lang="fr-FR" sz="2400" dirty="0"/>
          </a:p>
          <a:p>
            <a:pPr marL="0" indent="0">
              <a:buNone/>
            </a:pPr>
            <a:r>
              <a:rPr lang="fr-FR" sz="2400" dirty="0"/>
              <a:t>Rappel : voir CR du BR du 19 février 2024</a:t>
            </a:r>
          </a:p>
          <a:p>
            <a:pPr>
              <a:buFontTx/>
              <a:buChar char="-"/>
            </a:pPr>
            <a:r>
              <a:rPr lang="fr-FR" sz="1400" i="1" dirty="0">
                <a:solidFill>
                  <a:schemeClr val="accent1"/>
                </a:solidFill>
              </a:rPr>
              <a:t>IESF Alsace nous a transféré une demande de </a:t>
            </a:r>
            <a:r>
              <a:rPr lang="fr-FR" sz="1400" i="1" dirty="0" err="1">
                <a:solidFill>
                  <a:schemeClr val="accent1"/>
                </a:solidFill>
              </a:rPr>
              <a:t>M.Courtehoute</a:t>
            </a:r>
            <a:r>
              <a:rPr lang="fr-FR" sz="1400" i="1" dirty="0">
                <a:solidFill>
                  <a:schemeClr val="accent1"/>
                </a:solidFill>
              </a:rPr>
              <a:t>, enseignant en physique chimie d’un lycée de Sélestat, qui constate la grande désaffection des jeunes que ce soit filles ou garçons pour les études scientifiques après le bac. Son idée est de former les enseignants de la physique chimie à l'apprentissage avec des techniques probantes pour motiver les jeunes à s'engager dans des études - L'académie d'Alsace compte 850 enseignants de physique chimie au niveau du secondaire qui seraient à former. Un test très positif a déjà été réalisé sur une quarantaine d’enseignants.</a:t>
            </a:r>
          </a:p>
          <a:p>
            <a:pPr>
              <a:buFontTx/>
              <a:buChar char="-"/>
            </a:pPr>
            <a:endParaRPr lang="fr-FR" sz="1400" i="1" dirty="0">
              <a:solidFill>
                <a:schemeClr val="accent1"/>
              </a:solidFill>
            </a:endParaRPr>
          </a:p>
          <a:p>
            <a:pPr marL="0" indent="0">
              <a:buNone/>
            </a:pPr>
            <a:r>
              <a:rPr lang="fr-FR" sz="1800" dirty="0">
                <a:latin typeface="Calibri" panose="020F0502020204030204" pitchFamily="34" charset="0"/>
                <a:cs typeface="Calibri" panose="020F0502020204030204" pitchFamily="34" charset="0"/>
              </a:rPr>
              <a:t>NB en a parlé au niveau IESF national </a:t>
            </a:r>
            <a:r>
              <a:rPr lang="fr-FR" sz="1800" i="1" dirty="0">
                <a:latin typeface="Calibri" panose="020F0502020204030204" pitchFamily="34" charset="0"/>
                <a:cs typeface="Calibri" panose="020F0502020204030204" pitchFamily="34" charset="0"/>
              </a:rPr>
              <a:t>(</a:t>
            </a:r>
            <a:r>
              <a:rPr lang="fr-FR" sz="1800" i="1" dirty="0" err="1">
                <a:latin typeface="Calibri" panose="020F0502020204030204" pitchFamily="34" charset="0"/>
                <a:cs typeface="Calibri" panose="020F0502020204030204" pitchFamily="34" charset="0"/>
              </a:rPr>
              <a:t>F.Ferry</a:t>
            </a:r>
            <a:r>
              <a:rPr lang="fr-FR" sz="1800" i="1" dirty="0">
                <a:latin typeface="Calibri" panose="020F0502020204030204" pitchFamily="34" charset="0"/>
                <a:cs typeface="Calibri" panose="020F0502020204030204" pitchFamily="34" charset="0"/>
              </a:rPr>
              <a:t>, </a:t>
            </a:r>
            <a:r>
              <a:rPr lang="fr-FR" sz="1800" i="1" dirty="0" err="1">
                <a:latin typeface="Calibri" panose="020F0502020204030204" pitchFamily="34" charset="0"/>
                <a:cs typeface="Calibri" panose="020F0502020204030204" pitchFamily="34" charset="0"/>
              </a:rPr>
              <a:t>M.Coureau</a:t>
            </a:r>
            <a:r>
              <a:rPr lang="fr-FR" sz="1800" i="1" dirty="0">
                <a:latin typeface="Calibri" panose="020F0502020204030204" pitchFamily="34" charset="0"/>
                <a:cs typeface="Calibri" panose="020F0502020204030204" pitchFamily="34" charset="0"/>
              </a:rPr>
              <a:t>, MC Ponchon</a:t>
            </a:r>
            <a:r>
              <a:rPr lang="fr-FR" sz="1800" dirty="0">
                <a:latin typeface="Calibri" panose="020F0502020204030204" pitchFamily="34" charset="0"/>
                <a:cs typeface="Calibri" panose="020F0502020204030204" pitchFamily="34" charset="0"/>
              </a:rPr>
              <a:t>) – un contact a été pris avec la responsable de l’Association </a:t>
            </a:r>
            <a:r>
              <a:rPr lang="fr-FR" sz="1800" dirty="0" err="1">
                <a:latin typeface="Calibri" panose="020F0502020204030204" pitchFamily="34" charset="0"/>
                <a:cs typeface="Calibri" panose="020F0502020204030204" pitchFamily="34" charset="0"/>
              </a:rPr>
              <a:t>UdPPC</a:t>
            </a:r>
            <a:r>
              <a:rPr lang="fr-FR" sz="1800" dirty="0">
                <a:latin typeface="Calibri" panose="020F0502020204030204" pitchFamily="34" charset="0"/>
                <a:cs typeface="Calibri" panose="020F0502020204030204" pitchFamily="34" charset="0"/>
              </a:rPr>
              <a:t> : Union des Professeurs de Physique et de Chimie -</a:t>
            </a:r>
          </a:p>
          <a:p>
            <a:pPr lvl="1"/>
            <a:r>
              <a:rPr lang="fr-FR" sz="1800" b="0" i="1" dirty="0">
                <a:solidFill>
                  <a:srgbClr val="222222"/>
                </a:solidFill>
                <a:effectLst/>
                <a:latin typeface="Calibri" panose="020F0502020204030204" pitchFamily="34" charset="0"/>
                <a:cs typeface="Calibri" panose="020F0502020204030204" pitchFamily="34" charset="0"/>
              </a:rPr>
              <a:t>Fin avril : </a:t>
            </a:r>
            <a:r>
              <a:rPr lang="fr-FR" sz="1800" b="0" i="1" dirty="0" err="1">
                <a:solidFill>
                  <a:srgbClr val="222222"/>
                </a:solidFill>
                <a:effectLst/>
                <a:latin typeface="Calibri" panose="020F0502020204030204" pitchFamily="34" charset="0"/>
                <a:cs typeface="Calibri" panose="020F0502020204030204" pitchFamily="34" charset="0"/>
              </a:rPr>
              <a:t>visio</a:t>
            </a:r>
            <a:r>
              <a:rPr lang="fr-FR" sz="1800" b="0" i="1" dirty="0">
                <a:solidFill>
                  <a:srgbClr val="222222"/>
                </a:solidFill>
                <a:effectLst/>
                <a:latin typeface="Calibri" panose="020F0502020204030204" pitchFamily="34" charset="0"/>
                <a:cs typeface="Calibri" panose="020F0502020204030204" pitchFamily="34" charset="0"/>
              </a:rPr>
              <a:t> conférence entre la présidente de l'</a:t>
            </a:r>
            <a:r>
              <a:rPr lang="fr-FR" sz="1800" b="0" i="1" dirty="0" err="1">
                <a:solidFill>
                  <a:srgbClr val="222222"/>
                </a:solidFill>
                <a:effectLst/>
                <a:latin typeface="Calibri" panose="020F0502020204030204" pitchFamily="34" charset="0"/>
                <a:cs typeface="Calibri" panose="020F0502020204030204" pitchFamily="34" charset="0"/>
              </a:rPr>
              <a:t>UdPPC</a:t>
            </a:r>
            <a:r>
              <a:rPr lang="fr-FR" sz="1800" b="0" i="1" dirty="0">
                <a:solidFill>
                  <a:srgbClr val="222222"/>
                </a:solidFill>
                <a:effectLst/>
                <a:latin typeface="Calibri" panose="020F0502020204030204" pitchFamily="34" charset="0"/>
                <a:cs typeface="Calibri" panose="020F0502020204030204" pitchFamily="34" charset="0"/>
              </a:rPr>
              <a:t>, M </a:t>
            </a:r>
            <a:r>
              <a:rPr lang="fr-FR" sz="1800" b="0" i="1" dirty="0" err="1">
                <a:solidFill>
                  <a:srgbClr val="222222"/>
                </a:solidFill>
                <a:effectLst/>
                <a:latin typeface="Calibri" panose="020F0502020204030204" pitchFamily="34" charset="0"/>
                <a:cs typeface="Calibri" panose="020F0502020204030204" pitchFamily="34" charset="0"/>
              </a:rPr>
              <a:t>Courtehoute</a:t>
            </a:r>
            <a:r>
              <a:rPr lang="fr-FR" sz="1800" b="0" i="1" dirty="0">
                <a:solidFill>
                  <a:srgbClr val="222222"/>
                </a:solidFill>
                <a:effectLst/>
                <a:latin typeface="Calibri" panose="020F0502020204030204" pitchFamily="34" charset="0"/>
                <a:cs typeface="Calibri" panose="020F0502020204030204" pitchFamily="34" charset="0"/>
              </a:rPr>
              <a:t> et M Martin (rectorat de Strasbourg) </a:t>
            </a:r>
            <a:endParaRPr lang="fr-FR" sz="1800" b="0" i="0" dirty="0">
              <a:solidFill>
                <a:srgbClr val="222222"/>
              </a:solidFill>
              <a:effectLst/>
              <a:latin typeface="Calibri" panose="020F0502020204030204" pitchFamily="34" charset="0"/>
              <a:cs typeface="Calibri" panose="020F0502020204030204" pitchFamily="34" charset="0"/>
            </a:endParaRPr>
          </a:p>
          <a:p>
            <a:pPr lvl="1"/>
            <a:r>
              <a:rPr lang="fr-FR" sz="1800" i="1" dirty="0">
                <a:solidFill>
                  <a:srgbClr val="222222"/>
                </a:solidFill>
                <a:latin typeface="Calibri" panose="020F0502020204030204" pitchFamily="34" charset="0"/>
                <a:cs typeface="Calibri" panose="020F0502020204030204" pitchFamily="34" charset="0"/>
              </a:rPr>
              <a:t>Suivant les conseils de J. </a:t>
            </a:r>
            <a:r>
              <a:rPr lang="fr-FR" sz="1800" i="1" dirty="0" err="1">
                <a:solidFill>
                  <a:srgbClr val="222222"/>
                </a:solidFill>
                <a:latin typeface="Calibri" panose="020F0502020204030204" pitchFamily="34" charset="0"/>
                <a:cs typeface="Calibri" panose="020F0502020204030204" pitchFamily="34" charset="0"/>
              </a:rPr>
              <a:t>Berbey</a:t>
            </a:r>
            <a:r>
              <a:rPr lang="fr-FR" sz="1800" i="1" dirty="0">
                <a:solidFill>
                  <a:srgbClr val="222222"/>
                </a:solidFill>
                <a:latin typeface="Calibri" panose="020F0502020204030204" pitchFamily="34" charset="0"/>
                <a:cs typeface="Calibri" panose="020F0502020204030204" pitchFamily="34" charset="0"/>
              </a:rPr>
              <a:t>, contact pris avec M. </a:t>
            </a:r>
            <a:r>
              <a:rPr lang="fr-FR" sz="1800" i="1" dirty="0" err="1">
                <a:solidFill>
                  <a:srgbClr val="222222"/>
                </a:solidFill>
                <a:latin typeface="Calibri" panose="020F0502020204030204" pitchFamily="34" charset="0"/>
                <a:cs typeface="Calibri" panose="020F0502020204030204" pitchFamily="34" charset="0"/>
              </a:rPr>
              <a:t>Queslel</a:t>
            </a:r>
            <a:r>
              <a:rPr lang="fr-FR" sz="1800" i="1" dirty="0">
                <a:solidFill>
                  <a:srgbClr val="222222"/>
                </a:solidFill>
                <a:latin typeface="Calibri" panose="020F0502020204030204" pitchFamily="34" charset="0"/>
                <a:cs typeface="Calibri" panose="020F0502020204030204" pitchFamily="34" charset="0"/>
              </a:rPr>
              <a:t> IESF A</a:t>
            </a:r>
          </a:p>
          <a:p>
            <a:pPr lvl="1"/>
            <a:endParaRPr lang="fr-FR" sz="1800" i="1" dirty="0">
              <a:solidFill>
                <a:srgbClr val="222222"/>
              </a:solidFill>
              <a:latin typeface="Calibri" panose="020F0502020204030204" pitchFamily="34" charset="0"/>
              <a:cs typeface="Calibri" panose="020F0502020204030204" pitchFamily="34" charset="0"/>
            </a:endParaRPr>
          </a:p>
          <a:p>
            <a:pPr marL="457200" lvl="1" indent="0">
              <a:buNone/>
            </a:pPr>
            <a:r>
              <a:rPr lang="fr-FR" sz="1800" i="1" dirty="0">
                <a:solidFill>
                  <a:srgbClr val="222222"/>
                </a:solidFill>
                <a:latin typeface="Calibri" panose="020F0502020204030204" pitchFamily="34" charset="0"/>
                <a:cs typeface="Calibri" panose="020F0502020204030204" pitchFamily="34" charset="0"/>
              </a:rPr>
              <a:t>A suivre</a:t>
            </a:r>
          </a:p>
          <a:p>
            <a:pPr marL="457200" lvl="1" indent="0">
              <a:buNone/>
            </a:pPr>
            <a:r>
              <a:rPr lang="fr-FR" sz="1800" i="1" dirty="0">
                <a:solidFill>
                  <a:srgbClr val="222222"/>
                </a:solidFill>
                <a:latin typeface="Calibri" panose="020F0502020204030204" pitchFamily="34" charset="0"/>
                <a:cs typeface="Calibri" panose="020F0502020204030204" pitchFamily="34" charset="0"/>
              </a:rPr>
              <a:t>Proposition : impliquer d’avantage le corps enseignant dans les réflexions d’IESF – actuellement ils sont contactés lors de la rédaction du Livre Blanc - </a:t>
            </a:r>
            <a:endParaRPr lang="fr-FR" sz="1800" i="1" dirty="0">
              <a:latin typeface="Calibri" panose="020F0502020204030204" pitchFamily="34" charset="0"/>
              <a:cs typeface="Calibri" panose="020F0502020204030204" pitchFamily="34" charset="0"/>
            </a:endParaRPr>
          </a:p>
          <a:p>
            <a:pPr marL="0" indent="0">
              <a:buNone/>
            </a:pPr>
            <a:endParaRPr lang="fr-FR" sz="1400" i="1" dirty="0">
              <a:solidFill>
                <a:schemeClr val="accent1"/>
              </a:solidFill>
            </a:endParaRPr>
          </a:p>
          <a:p>
            <a:pPr marL="0" indent="0">
              <a:buNone/>
            </a:pPr>
            <a:endParaRPr lang="fr-FR" sz="1400" i="1" dirty="0">
              <a:solidFill>
                <a:schemeClr val="accent1"/>
              </a:solidFill>
            </a:endParaRPr>
          </a:p>
        </p:txBody>
      </p:sp>
    </p:spTree>
    <p:extLst>
      <p:ext uri="{BB962C8B-B14F-4D97-AF65-F5344CB8AC3E}">
        <p14:creationId xmlns:p14="http://schemas.microsoft.com/office/powerpoint/2010/main" val="899647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5CBA74-9ECC-7214-8F70-6A10D4A15F57}"/>
              </a:ext>
            </a:extLst>
          </p:cNvPr>
          <p:cNvSpPr>
            <a:spLocks noGrp="1"/>
          </p:cNvSpPr>
          <p:nvPr>
            <p:ph type="ctrTitle"/>
          </p:nvPr>
        </p:nvSpPr>
        <p:spPr>
          <a:xfrm>
            <a:off x="1524000" y="1122363"/>
            <a:ext cx="9144000" cy="2133600"/>
          </a:xfrm>
        </p:spPr>
        <p:txBody>
          <a:bodyPr>
            <a:normAutofit/>
          </a:bodyPr>
          <a:lstStyle/>
          <a:p>
            <a:r>
              <a:rPr lang="fr-FR" dirty="0"/>
              <a:t>Bilan provisoire PMIS</a:t>
            </a:r>
            <a:br>
              <a:rPr lang="fr-FR" dirty="0"/>
            </a:br>
            <a:endParaRPr lang="fr-FR" sz="4000" dirty="0"/>
          </a:p>
        </p:txBody>
      </p:sp>
      <p:sp>
        <p:nvSpPr>
          <p:cNvPr id="3" name="Sous-titre 2">
            <a:extLst>
              <a:ext uri="{FF2B5EF4-FFF2-40B4-BE49-F238E27FC236}">
                <a16:creationId xmlns:a16="http://schemas.microsoft.com/office/drawing/2014/main" id="{992541D2-27CC-BDEA-9AE0-306AACD44F02}"/>
              </a:ext>
            </a:extLst>
          </p:cNvPr>
          <p:cNvSpPr>
            <a:spLocks noGrp="1"/>
          </p:cNvSpPr>
          <p:nvPr>
            <p:ph type="subTitle" idx="1"/>
          </p:nvPr>
        </p:nvSpPr>
        <p:spPr>
          <a:xfrm>
            <a:off x="1524000" y="2810933"/>
            <a:ext cx="9144000" cy="3318933"/>
          </a:xfrm>
        </p:spPr>
        <p:txBody>
          <a:bodyPr vert="horz" lIns="91440" tIns="45720" rIns="91440" bIns="45720" rtlCol="0" anchor="t">
            <a:normAutofit fontScale="92500"/>
          </a:bodyPr>
          <a:lstStyle/>
          <a:p>
            <a:r>
              <a:rPr lang="fr-FR" sz="2400" dirty="0"/>
              <a:t>6 salons sur lesquels IESF Alsace a tenu un stand : 800 personnes rencontrées </a:t>
            </a:r>
          </a:p>
          <a:p>
            <a:r>
              <a:rPr lang="fr-FR" dirty="0"/>
              <a:t>Action à maintenir et développer – </a:t>
            </a:r>
            <a:r>
              <a:rPr lang="fr-FR" sz="1800" i="1" dirty="0"/>
              <a:t>bilan plus mitigé pour le Salon de l’alternance à Strasbourg – les visiteurs n’étaient pas au RDV</a:t>
            </a:r>
          </a:p>
          <a:p>
            <a:r>
              <a:rPr lang="fr-FR" dirty="0"/>
              <a:t>10 interventions dans les lycées et collèges – 300 personnes rencontrées</a:t>
            </a:r>
          </a:p>
          <a:p>
            <a:endParaRPr lang="fr-FR" dirty="0"/>
          </a:p>
          <a:p>
            <a:r>
              <a:rPr lang="fr-FR" i="1" dirty="0"/>
              <a:t>Action toujours en cours jusqu’en juin 2024</a:t>
            </a:r>
          </a:p>
          <a:p>
            <a:endParaRPr lang="fr-FR" dirty="0"/>
          </a:p>
          <a:p>
            <a:r>
              <a:rPr lang="fr-FR" dirty="0"/>
              <a:t> </a:t>
            </a:r>
          </a:p>
          <a:p>
            <a:endParaRPr lang="fr-FR" dirty="0"/>
          </a:p>
          <a:p>
            <a:endParaRPr lang="fr-FR" dirty="0"/>
          </a:p>
          <a:p>
            <a:endParaRPr lang="fr-FR" dirty="0"/>
          </a:p>
        </p:txBody>
      </p:sp>
    </p:spTree>
    <p:extLst>
      <p:ext uri="{BB962C8B-B14F-4D97-AF65-F5344CB8AC3E}">
        <p14:creationId xmlns:p14="http://schemas.microsoft.com/office/powerpoint/2010/main" val="58142978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5137</TotalTime>
  <Words>730</Words>
  <Application>Microsoft Office PowerPoint</Application>
  <PresentationFormat>Grand écran</PresentationFormat>
  <Paragraphs>54</Paragraphs>
  <Slides>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Arial</vt:lpstr>
      <vt:lpstr>Calibri</vt:lpstr>
      <vt:lpstr>Calibri Light</vt:lpstr>
      <vt:lpstr>Helvetica</vt:lpstr>
      <vt:lpstr>Thème Office</vt:lpstr>
      <vt:lpstr>IESF Alsace </vt:lpstr>
      <vt:lpstr>Journée Femmes et Sciences : 15 mars 2024</vt:lpstr>
      <vt:lpstr>JNI 2024 -  13 mars 2024</vt:lpstr>
      <vt:lpstr>JNI 2024 -  13 mars 2024 :  </vt:lpstr>
      <vt:lpstr>JNI 2024 : First Lego League</vt:lpstr>
      <vt:lpstr>Formation des enseignants de Physique Chimie :  </vt:lpstr>
      <vt:lpstr>Bilan provisoire PMIS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 du 2 février 2024</dc:title>
  <dc:creator>Nicole BOMO</dc:creator>
  <cp:lastModifiedBy>Nicole BOMO</cp:lastModifiedBy>
  <cp:revision>41</cp:revision>
  <dcterms:created xsi:type="dcterms:W3CDTF">2024-01-30T15:18:55Z</dcterms:created>
  <dcterms:modified xsi:type="dcterms:W3CDTF">2024-04-01T10:14:25Z</dcterms:modified>
</cp:coreProperties>
</file>