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9"/>
  </p:notesMasterIdLst>
  <p:handoutMasterIdLst>
    <p:handoutMasterId r:id="rId50"/>
  </p:handoutMasterIdLst>
  <p:sldIdLst>
    <p:sldId id="256" r:id="rId2"/>
    <p:sldId id="983" r:id="rId3"/>
    <p:sldId id="1082" r:id="rId4"/>
    <p:sldId id="1081" r:id="rId5"/>
    <p:sldId id="1061" r:id="rId6"/>
    <p:sldId id="1094" r:id="rId7"/>
    <p:sldId id="1062" r:id="rId8"/>
    <p:sldId id="1067" r:id="rId9"/>
    <p:sldId id="1069" r:id="rId10"/>
    <p:sldId id="1068" r:id="rId11"/>
    <p:sldId id="1076" r:id="rId12"/>
    <p:sldId id="1104" r:id="rId13"/>
    <p:sldId id="1091" r:id="rId14"/>
    <p:sldId id="1097" r:id="rId15"/>
    <p:sldId id="1107" r:id="rId16"/>
    <p:sldId id="1093" r:id="rId17"/>
    <p:sldId id="1092" r:id="rId18"/>
    <p:sldId id="1064" r:id="rId19"/>
    <p:sldId id="1105" r:id="rId20"/>
    <p:sldId id="1079" r:id="rId21"/>
    <p:sldId id="1065" r:id="rId22"/>
    <p:sldId id="1072" r:id="rId23"/>
    <p:sldId id="1066" r:id="rId24"/>
    <p:sldId id="1095" r:id="rId25"/>
    <p:sldId id="1078" r:id="rId26"/>
    <p:sldId id="1096" r:id="rId27"/>
    <p:sldId id="1098" r:id="rId28"/>
    <p:sldId id="1109" r:id="rId29"/>
    <p:sldId id="1074" r:id="rId30"/>
    <p:sldId id="1083" r:id="rId31"/>
    <p:sldId id="1086" r:id="rId32"/>
    <p:sldId id="1123" r:id="rId33"/>
    <p:sldId id="1121" r:id="rId34"/>
    <p:sldId id="1122" r:id="rId35"/>
    <p:sldId id="1117" r:id="rId36"/>
    <p:sldId id="1087" r:id="rId37"/>
    <p:sldId id="1100" r:id="rId38"/>
    <p:sldId id="1111" r:id="rId39"/>
    <p:sldId id="1101" r:id="rId40"/>
    <p:sldId id="1102" r:id="rId41"/>
    <p:sldId id="1103" r:id="rId42"/>
    <p:sldId id="1090" r:id="rId43"/>
    <p:sldId id="1120" r:id="rId44"/>
    <p:sldId id="1116" r:id="rId45"/>
    <p:sldId id="1114" r:id="rId46"/>
    <p:sldId id="1089" r:id="rId47"/>
    <p:sldId id="1118" r:id="rId48"/>
  </p:sldIdLst>
  <p:sldSz cx="9144000" cy="6858000" type="screen4x3"/>
  <p:notesSz cx="6889750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1292" userDrawn="1">
          <p15:clr>
            <a:srgbClr val="A4A3A4"/>
          </p15:clr>
        </p15:guide>
        <p15:guide id="3" pos="5012" userDrawn="1">
          <p15:clr>
            <a:srgbClr val="A4A3A4"/>
          </p15:clr>
        </p15:guide>
        <p15:guide id="4" pos="2608" userDrawn="1">
          <p15:clr>
            <a:srgbClr val="A4A3A4"/>
          </p15:clr>
        </p15:guide>
        <p15:guide id="5" pos="1202" userDrawn="1">
          <p15:clr>
            <a:srgbClr val="A4A3A4"/>
          </p15:clr>
        </p15:guide>
        <p15:guide id="6" orient="horz" pos="1480" userDrawn="1">
          <p15:clr>
            <a:srgbClr val="A4A3A4"/>
          </p15:clr>
        </p15:guide>
        <p15:guide id="7" pos="3016" userDrawn="1">
          <p15:clr>
            <a:srgbClr val="A4A3A4"/>
          </p15:clr>
        </p15:guide>
        <p15:guide id="8" orient="horz" pos="2886" userDrawn="1">
          <p15:clr>
            <a:srgbClr val="A4A3A4"/>
          </p15:clr>
        </p15:guide>
        <p15:guide id="9" pos="2328" userDrawn="1">
          <p15:clr>
            <a:srgbClr val="A4A3A4"/>
          </p15:clr>
        </p15:guide>
        <p15:guide id="10" pos="3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 COUREAU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53"/>
    <a:srgbClr val="E9EDF4"/>
    <a:srgbClr val="0043FF"/>
    <a:srgbClr val="0047FF"/>
    <a:srgbClr val="D20043"/>
    <a:srgbClr val="0043FA"/>
    <a:srgbClr val="E7511E"/>
    <a:srgbClr val="0033CC"/>
    <a:srgbClr val="004A7E"/>
    <a:srgbClr val="193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730" autoAdjust="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659"/>
        <p:guide pos="1292"/>
        <p:guide pos="5012"/>
        <p:guide pos="2608"/>
        <p:guide pos="1202"/>
        <p:guide orient="horz" pos="1480"/>
        <p:guide pos="3016"/>
        <p:guide orient="horz" pos="2886"/>
        <p:guide pos="2328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"/>
    </p:cViewPr>
  </p:sorterViewPr>
  <p:notesViewPr>
    <p:cSldViewPr>
      <p:cViewPr varScale="1">
        <p:scale>
          <a:sx n="74" d="100"/>
          <a:sy n="74" d="100"/>
        </p:scale>
        <p:origin x="4026" y="72"/>
      </p:cViewPr>
      <p:guideLst>
        <p:guide orient="horz" pos="3156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5558" cy="500936"/>
          </a:xfrm>
          <a:prstGeom prst="rect">
            <a:avLst/>
          </a:prstGeom>
        </p:spPr>
        <p:txBody>
          <a:bodyPr vert="horz" lIns="96608" tIns="48303" rIns="96608" bIns="4830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516038"/>
            <a:ext cx="2985558" cy="500936"/>
          </a:xfrm>
          <a:prstGeom prst="rect">
            <a:avLst/>
          </a:prstGeom>
        </p:spPr>
        <p:txBody>
          <a:bodyPr vert="horz" lIns="96608" tIns="48303" rIns="96608" bIns="4830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599" y="9516038"/>
            <a:ext cx="2985558" cy="500936"/>
          </a:xfrm>
          <a:prstGeom prst="rect">
            <a:avLst/>
          </a:prstGeom>
        </p:spPr>
        <p:txBody>
          <a:bodyPr vert="horz" lIns="96608" tIns="48303" rIns="96608" bIns="48303" rtlCol="0" anchor="b"/>
          <a:lstStyle>
            <a:lvl1pPr algn="r">
              <a:defRPr sz="1300"/>
            </a:lvl1pPr>
          </a:lstStyle>
          <a:p>
            <a:fld id="{0FC68F9E-92A3-47CB-B157-E323DC0EB0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0682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7">
            <a:extLst>
              <a:ext uri="{FF2B5EF4-FFF2-40B4-BE49-F238E27FC236}">
                <a16:creationId xmlns:a16="http://schemas.microsoft.com/office/drawing/2014/main" id="{2340C9F4-42D1-49E6-9C91-F5714E8DFF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192932"/>
            <a:ext cx="450850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9808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42975" y="752475"/>
            <a:ext cx="5003800" cy="3754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0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79512" y="789411"/>
            <a:ext cx="1852734" cy="6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0" y="5932026"/>
            <a:ext cx="9144000" cy="1025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251520" y="3441599"/>
            <a:ext cx="8784976" cy="794"/>
          </a:xfrm>
          <a:prstGeom prst="line">
            <a:avLst/>
          </a:prstGeom>
          <a:ln w="22225">
            <a:solidFill>
              <a:srgbClr val="E00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A01536B-6AD2-2CA4-0C77-88B73F2AF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268760"/>
            <a:ext cx="3464000" cy="173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B7609F-A07E-2236-A8A0-0304B8E60807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63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 userDrawn="1"/>
        </p:nvSpPr>
        <p:spPr>
          <a:xfrm>
            <a:off x="-10753" y="-1935"/>
            <a:ext cx="9108505" cy="982663"/>
          </a:xfrm>
          <a:prstGeom prst="rect">
            <a:avLst/>
          </a:prstGeom>
        </p:spPr>
        <p:txBody>
          <a:bodyPr lIns="288000" tIns="180000"/>
          <a:lstStyle/>
          <a:p>
            <a:pPr>
              <a:spcBef>
                <a:spcPct val="0"/>
              </a:spcBef>
              <a:defRPr/>
            </a:pPr>
            <a:r>
              <a:rPr lang="en-GB" sz="4400" dirty="0">
                <a:solidFill>
                  <a:srgbClr val="0043FA"/>
                </a:solidFill>
                <a:latin typeface="Copperplate Std 33 BC" panose="020E0907020206020404" pitchFamily="34" charset="0"/>
                <a:ea typeface="+mj-ea"/>
                <a:cs typeface="Arial" pitchFamily="34" charset="0"/>
              </a:rPr>
              <a:t>Titre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301875" y="1434256"/>
            <a:ext cx="6518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cap="small" spc="100" dirty="0">
                <a:solidFill>
                  <a:srgbClr val="E00053"/>
                </a:solidFill>
                <a:latin typeface="Copperplate Std 33 BC" panose="020E0907020206020404" pitchFamily="34" charset="0"/>
              </a:rPr>
              <a:t>Sous – Titre (Copperplate </a:t>
            </a:r>
            <a:r>
              <a:rPr lang="fr-FR" sz="1200" b="1" cap="small" spc="100" dirty="0" err="1">
                <a:solidFill>
                  <a:srgbClr val="E00053"/>
                </a:solidFill>
                <a:latin typeface="Copperplate Std 33 BC" panose="020E0907020206020404" pitchFamily="34" charset="0"/>
              </a:rPr>
              <a:t>Std</a:t>
            </a:r>
            <a:r>
              <a:rPr lang="fr-FR" sz="1200" b="1" cap="small" spc="100" dirty="0">
                <a:solidFill>
                  <a:srgbClr val="E00053"/>
                </a:solidFill>
                <a:latin typeface="Copperplate Std 33 BC" panose="020E0907020206020404" pitchFamily="34" charset="0"/>
              </a:rPr>
              <a:t> gras 12)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cap="small" spc="100" dirty="0">
              <a:solidFill>
                <a:srgbClr val="E7511E"/>
              </a:solidFill>
              <a:latin typeface="Copperplate Std 33 BC" panose="020E0907020206020404" pitchFamily="34" charset="0"/>
            </a:endParaRPr>
          </a:p>
          <a:p>
            <a:r>
              <a:rPr lang="fr-FR" sz="1200" dirty="0">
                <a:solidFill>
                  <a:srgbClr val="0043FA"/>
                </a:solidFill>
                <a:latin typeface="Calibri Light" panose="020F0302020204030204" pitchFamily="34" charset="0"/>
                <a:cs typeface="Arial" pitchFamily="34" charset="0"/>
              </a:rPr>
              <a:t>Texte (Calibri Light 12)</a:t>
            </a:r>
          </a:p>
          <a:p>
            <a:endParaRPr lang="fr-FR" sz="1200" dirty="0">
              <a:solidFill>
                <a:srgbClr val="376092"/>
              </a:solidFill>
            </a:endParaRPr>
          </a:p>
          <a:p>
            <a:endParaRPr lang="fr-FR" sz="1200" dirty="0">
              <a:solidFill>
                <a:srgbClr val="376092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2040703" y="1484784"/>
            <a:ext cx="0" cy="4176464"/>
          </a:xfrm>
          <a:prstGeom prst="line">
            <a:avLst/>
          </a:prstGeom>
          <a:ln w="3175">
            <a:solidFill>
              <a:srgbClr val="E0005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502229-0AEC-E20C-081C-9AD84EA2437C}"/>
              </a:ext>
            </a:extLst>
          </p:cNvPr>
          <p:cNvSpPr/>
          <p:nvPr userDrawn="1"/>
        </p:nvSpPr>
        <p:spPr>
          <a:xfrm>
            <a:off x="179512" y="789411"/>
            <a:ext cx="1852734" cy="6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1CABD-7D95-95AA-614F-3606810D4257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69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395536" y="692696"/>
            <a:ext cx="864051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251742" y="5877272"/>
            <a:ext cx="8892257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50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A73104-3CEF-0C91-9CDA-D0DD46A8D068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28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00482D-6B9A-A2E8-8A24-CED810111815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21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/>
          <a:lstStyle/>
          <a:p>
            <a:fld id="{53D8FC74-84CE-1946-BD56-A94F1E7E9867}" type="datetimeFigureOut">
              <a:rPr lang="fr-FR" smtClean="0"/>
              <a:pPr/>
              <a:t>12/03/2025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/>
          <a:lstStyle/>
          <a:p>
            <a:fld id="{CFC575E8-682D-EB40-AD39-F2B6351AF3E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E8998-4CF7-9C8A-FE54-9D5A0A2E8613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34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4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1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97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251484" y="6381751"/>
            <a:ext cx="7200000" cy="0"/>
          </a:xfrm>
          <a:prstGeom prst="line">
            <a:avLst/>
          </a:prstGeom>
          <a:noFill/>
          <a:ln w="9525">
            <a:solidFill>
              <a:srgbClr val="E0005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19" name="Connecteur droit 18"/>
          <p:cNvCxnSpPr/>
          <p:nvPr userDrawn="1"/>
        </p:nvCxnSpPr>
        <p:spPr>
          <a:xfrm flipV="1">
            <a:off x="251520" y="915421"/>
            <a:ext cx="8784976" cy="794"/>
          </a:xfrm>
          <a:prstGeom prst="line">
            <a:avLst/>
          </a:prstGeom>
          <a:ln w="22225">
            <a:solidFill>
              <a:srgbClr val="E00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4343119" y="6521584"/>
            <a:ext cx="252000" cy="252000"/>
          </a:xfrm>
          <a:prstGeom prst="rect">
            <a:avLst/>
          </a:prstGeom>
          <a:solidFill>
            <a:srgbClr val="0043FA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EB5D0E69-7EF5-4A1A-8AED-5D1DBA1EB9AA}" type="slidenum">
              <a:rPr lang="fr-FR" sz="900" b="1" smtClean="0">
                <a:solidFill>
                  <a:schemeClr val="bg1"/>
                </a:solidFill>
                <a:latin typeface="Calibri Light" panose="020F0302020204030204" pitchFamily="34" charset="0"/>
              </a:rPr>
              <a:pPr algn="ctr"/>
              <a:t>‹N°›</a:t>
            </a:fld>
            <a:r>
              <a:rPr lang="fr-FR" sz="50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endParaRPr lang="fr-FR" sz="5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8114635" y="6381525"/>
            <a:ext cx="918000" cy="0"/>
          </a:xfrm>
          <a:prstGeom prst="line">
            <a:avLst/>
          </a:prstGeom>
          <a:ln>
            <a:solidFill>
              <a:srgbClr val="0043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 userDrawn="1"/>
        </p:nvSpPr>
        <p:spPr>
          <a:xfrm>
            <a:off x="8006632" y="5999002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43E1"/>
                </a:solidFill>
                <a:latin typeface="Copperplate Gothic Bold" panose="020E0705020206020404" pitchFamily="34" charset="0"/>
              </a:rPr>
              <a:t>IESF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8027224" y="6367771"/>
            <a:ext cx="1236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cap="small" dirty="0">
                <a:solidFill>
                  <a:srgbClr val="0043E1"/>
                </a:solidFill>
                <a:latin typeface="Calibri Light" panose="020F0302020204030204" pitchFamily="34" charset="0"/>
              </a:rPr>
              <a:t>The Society of French Engineers and Scientists 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85173" y="5912071"/>
            <a:ext cx="306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E00053"/>
              </a:buClr>
              <a:buSzPct val="165000"/>
              <a:buFont typeface="Calibri" panose="020F0502020204030204" pitchFamily="34" charset="0"/>
              <a:buChar char="•"/>
            </a:pPr>
            <a:r>
              <a:rPr lang="fr-FR" sz="1400" dirty="0">
                <a:solidFill>
                  <a:srgbClr val="E00053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504" y="6096434"/>
            <a:ext cx="505385" cy="5635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0589AA-BD84-4CEF-BCF0-EAE5F4DDC127}"/>
              </a:ext>
            </a:extLst>
          </p:cNvPr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919" y="-1201"/>
            <a:ext cx="1691680" cy="902855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3914A-19B0-6E49-0AE4-DF5B6B9FDBD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225" y="13824"/>
            <a:ext cx="983786" cy="8728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632EA-DA16-47A4-C2CC-C4AC9EEE8296}"/>
              </a:ext>
            </a:extLst>
          </p:cNvPr>
          <p:cNvSpPr/>
          <p:nvPr userDrawn="1"/>
        </p:nvSpPr>
        <p:spPr>
          <a:xfrm>
            <a:off x="179512" y="789411"/>
            <a:ext cx="1852734" cy="6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67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692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4694">
          <p15:clr>
            <a:srgbClr val="F26B43"/>
          </p15:clr>
        </p15:guide>
        <p15:guide id="6" pos="431">
          <p15:clr>
            <a:srgbClr val="F26B43"/>
          </p15:clr>
        </p15:guide>
        <p15:guide id="7" pos="158">
          <p15:clr>
            <a:srgbClr val="F26B43"/>
          </p15:clr>
        </p15:guide>
        <p15:guide id="8" orient="horz" pos="4201">
          <p15:clr>
            <a:srgbClr val="F26B43"/>
          </p15:clr>
        </p15:guide>
        <p15:guide id="9" orient="horz" pos="3351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3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arisal.org/2024/03/26/retour-sur-la-journee-femmes-science-du-15-mars-2024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arisal.org/archives/ag/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risal.org/adherer-don/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isal.org/arisal/formulaire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496" y="3300988"/>
            <a:ext cx="9144000" cy="2952328"/>
          </a:xfrm>
          <a:prstGeom prst="rect">
            <a:avLst/>
          </a:prstGeom>
        </p:spPr>
        <p:txBody>
          <a:bodyPr lIns="288000" tIns="180000" rIns="91440" bIns="45720" anchor="t"/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0043FA"/>
              </a:solidFill>
              <a:latin typeface="Copperplate Gothic Bold" panose="020E0705020206020404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 err="1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Assemblee</a:t>
            </a:r>
            <a:r>
              <a:rPr lang="fr-FR" sz="24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 Générale 2025 </a:t>
            </a: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13 Mars  2025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11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Bureau IESF : Nicole </a:t>
            </a:r>
            <a:r>
              <a:rPr lang="fr-FR" sz="1100" dirty="0" err="1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Bomo</a:t>
            </a:r>
            <a:r>
              <a:rPr lang="fr-FR" sz="11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, Willy </a:t>
            </a:r>
            <a:r>
              <a:rPr lang="fr-FR" sz="1100" dirty="0" err="1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Kresser</a:t>
            </a:r>
            <a:r>
              <a:rPr lang="fr-FR" sz="11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 et Sylvain Leclerc </a:t>
            </a:r>
          </a:p>
          <a:p>
            <a:pPr marL="360363" lvl="1" indent="-360363"/>
            <a:r>
              <a:rPr lang="fr-FR" sz="1600" dirty="0">
                <a:solidFill>
                  <a:srgbClr val="0043FA"/>
                </a:solidFill>
                <a:latin typeface="Copperplate Std 33 BC" panose="020E0907020206020404" pitchFamily="34" charset="0"/>
                <a:ea typeface="+mj-ea"/>
                <a:cs typeface="Arial" pitchFamily="34" charset="0"/>
              </a:rPr>
              <a:t>        </a:t>
            </a:r>
            <a:br>
              <a:rPr lang="fr-FR" sz="1600" dirty="0">
                <a:solidFill>
                  <a:srgbClr val="0043FA"/>
                </a:solidFill>
                <a:latin typeface="Copperplate Std 33 BC" panose="020E0907020206020404" pitchFamily="34" charset="0"/>
                <a:ea typeface="+mj-ea"/>
                <a:cs typeface="Arial" pitchFamily="34" charset="0"/>
              </a:rPr>
            </a:br>
            <a:endParaRPr lang="fr-FR" sz="1600" dirty="0">
              <a:solidFill>
                <a:srgbClr val="0043FA"/>
              </a:solidFill>
              <a:latin typeface="Copperplate Std 33 BC" panose="020E0907020206020404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8CB72-254D-FFDE-CB41-30D35B90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AC6FAF6-AA54-ECFE-EAA1-B16FE0F160C8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06814DE-BB30-0D87-4EAB-FA51D2BF20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DF2D31-0F43-1A74-0942-CAE7872D9950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Fête de la Science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BECD75-2CD9-0D6D-ED4F-8BA3946BB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365" y="1098032"/>
            <a:ext cx="3306107" cy="2727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805D2B-868B-4E8E-5A21-FB76CD320E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660" y="3509959"/>
            <a:ext cx="3529684" cy="2674003"/>
          </a:xfrm>
          <a:prstGeom prst="rect">
            <a:avLst/>
          </a:prstGeom>
        </p:spPr>
      </p:pic>
      <p:pic>
        <p:nvPicPr>
          <p:cNvPr id="12" name="Image 11" descr="Une image contenant texte, affiche, capture d’écran, barrière de corail&#10;&#10;Description générée automatiquement">
            <a:extLst>
              <a:ext uri="{FF2B5EF4-FFF2-40B4-BE49-F238E27FC236}">
                <a16:creationId xmlns:a16="http://schemas.microsoft.com/office/drawing/2014/main" id="{0ED340C4-A8FA-B929-6CB1-DC6F1B1608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78" y="1847660"/>
            <a:ext cx="3097358" cy="43363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BDD410-AAC6-FAC3-A99C-1C1FF22F14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329" y="3717032"/>
            <a:ext cx="2450371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C964D-4288-C82D-7CC9-2BF5AAAA3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952FAB5-FE64-618A-3E29-F46A3E3BFF98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35F43D5-0E59-2C64-1CA8-C777F756B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BF100B-976C-DDDD-C517-FA081A246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61" y="1789203"/>
            <a:ext cx="2952074" cy="43575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B26178-D3F7-52DD-9F2D-0FAEB60F8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041" y="2652212"/>
            <a:ext cx="2271467" cy="369061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Image 1" descr="Une image contenant texte, Appareils électroniques, capture d’écran, Site web&#10;&#10;Le contenu généré par l’IA peut être incorrect.">
            <a:extLst>
              <a:ext uri="{FF2B5EF4-FFF2-40B4-BE49-F238E27FC236}">
                <a16:creationId xmlns:a16="http://schemas.microsoft.com/office/drawing/2014/main" id="{136157C0-81C1-912C-6A26-E7D87FB00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989" y="1664365"/>
            <a:ext cx="2704281" cy="43568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59CC7A-EEC7-5857-9F70-2254E7771050}"/>
              </a:ext>
            </a:extLst>
          </p:cNvPr>
          <p:cNvSpPr txBox="1"/>
          <p:nvPr/>
        </p:nvSpPr>
        <p:spPr>
          <a:xfrm>
            <a:off x="323528" y="1340768"/>
            <a:ext cx="836081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PMIS – Concours </a:t>
            </a:r>
            <a:r>
              <a:rPr lang="fr-FR" b="1" dirty="0" err="1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CGénial</a:t>
            </a:r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fr-FR" b="1" dirty="0">
                <a:latin typeface="Arial"/>
                <a:ea typeface="Aptos" panose="020B0004020202020204" pitchFamily="34" charset="0"/>
                <a:cs typeface="Arial"/>
              </a:rPr>
              <a:t>OSI – Olympiades de Sciences de l’Ingénieur</a:t>
            </a:r>
            <a:endParaRPr lang="fr-FR" dirty="0">
              <a:latin typeface="Arial"/>
              <a:ea typeface="Aptos" panose="020B0004020202020204" pitchFamily="34" charset="0"/>
              <a:cs typeface="Arial"/>
            </a:endParaRPr>
          </a:p>
          <a:p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9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0DF1E-E673-B359-0912-6B168752A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2C0B339-A573-F384-F866-21329F06D610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A77A204-3C5A-EB3F-8709-993CEDD4C2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150F664-3000-DE3D-2BC4-69C8978CC86B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Partenariat « </a:t>
            </a:r>
            <a:r>
              <a:rPr lang="fr-FR" b="1" dirty="0" err="1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Kidslab</a:t>
            </a:r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by EH »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07F73D-10E0-822B-2D7D-35B12C3BC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76" y="4975545"/>
            <a:ext cx="2673272" cy="1238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6455D9-093A-8385-BE29-4E812937DC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74543"/>
            <a:ext cx="3154578" cy="3000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 1" descr="Une image contenant texte, capture d’écran, Publicité, affiche&#10;&#10;Le contenu généré par l’IA peut être incorrect.">
            <a:extLst>
              <a:ext uri="{FF2B5EF4-FFF2-40B4-BE49-F238E27FC236}">
                <a16:creationId xmlns:a16="http://schemas.microsoft.com/office/drawing/2014/main" id="{A94D6621-89A5-0ECA-2C58-0BD60D86B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467" y="1073355"/>
            <a:ext cx="2985518" cy="42278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F0D28A-F902-8504-5578-B82C1CB84C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361" y="3430744"/>
            <a:ext cx="3050982" cy="27895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65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F334-D708-BD6C-9D4D-516FC3712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A9218B1-22AE-9A13-6010-A7111BCD4607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88DC01F-238D-1F19-73AC-30201C9A90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4AD8104-9152-2A53-ADC5-30233530DFF8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Partenariat « Femmes &amp; Sciences »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80ACAC-CD6F-E7BC-6953-BA2D4FEBDD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08036" y="1844824"/>
            <a:ext cx="3114675" cy="439801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346E74-C127-5F0A-16E8-0710BAEB8D46}"/>
              </a:ext>
            </a:extLst>
          </p:cNvPr>
          <p:cNvSpPr txBox="1"/>
          <p:nvPr/>
        </p:nvSpPr>
        <p:spPr>
          <a:xfrm>
            <a:off x="3620120" y="2988267"/>
            <a:ext cx="29682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000" dirty="0">
                <a:hlinkClick r:id="rId4"/>
              </a:rPr>
              <a:t>https://www.arisal.org/2024/03/26/retour-sur-la-journee-femmes-science-du-15-mars-2024/</a:t>
            </a:r>
            <a:r>
              <a:rPr lang="fr-FR" sz="1000" dirty="0"/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3A693F2-9F00-C969-DB31-7765F8C850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249" y="3598498"/>
            <a:ext cx="3412514" cy="28098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 descr="Une image contenant texte, Appareils électroniques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051E95C-66A3-2368-862C-F2A78DDD4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382" y="2348424"/>
            <a:ext cx="1896397" cy="32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1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53DAC-9B5C-5825-C359-50B76F1C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125A4BA-F084-43FE-0CF8-CFD6EB080A95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1DA5949-7776-E530-C454-7EEDFBC93A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E3A0E4-CA6E-D900-759F-0433B73BE47E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Partenariat « VDI Schwarzwald »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4E557C-36DF-D047-67DF-DC1FED434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2944611"/>
            <a:ext cx="3054444" cy="3580733"/>
          </a:xfrm>
          <a:prstGeom prst="rect">
            <a:avLst/>
          </a:prstGeom>
        </p:spPr>
      </p:pic>
      <p:pic>
        <p:nvPicPr>
          <p:cNvPr id="8" name="Image 7" descr="Une image contenant chaussures, habits, texte, personne&#10;&#10;Description générée automatiquement">
            <a:extLst>
              <a:ext uri="{FF2B5EF4-FFF2-40B4-BE49-F238E27FC236}">
                <a16:creationId xmlns:a16="http://schemas.microsoft.com/office/drawing/2014/main" id="{75CFDC52-9B73-4265-946A-CC762EBF50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38" y="949492"/>
            <a:ext cx="2432918" cy="24345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870A8D-BDC4-BDFF-3A58-17099D32C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740394"/>
            <a:ext cx="3267613" cy="4901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88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4ACEB-D524-ED63-6118-39A90C64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8F10AEF-0373-6F7F-A32A-BEFF61B88BA0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3D03F2F-8782-704F-BB01-F58105DE74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A5CA15-F2AE-D8D2-D590-6ABF679CD106}"/>
              </a:ext>
            </a:extLst>
          </p:cNvPr>
          <p:cNvSpPr txBox="1"/>
          <p:nvPr/>
        </p:nvSpPr>
        <p:spPr>
          <a:xfrm>
            <a:off x="323528" y="1340769"/>
            <a:ext cx="871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Partenariat « CSTI – Culture Scientifique, Technique et Industrielle »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1714DB-48D6-CB46-3762-A48ACA1E5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877599"/>
            <a:ext cx="2567386" cy="49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0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CE8A8-E3C6-A34E-B4DC-EAFAB10C3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06E9AD7-719E-8AB8-0AE0-599B44294C07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C21BE25-C69E-3DDF-3D79-005EF7CD7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C69F2B-4752-896F-2C20-B36A4D94797C}"/>
              </a:ext>
            </a:extLst>
          </p:cNvPr>
          <p:cNvSpPr txBox="1"/>
          <p:nvPr/>
        </p:nvSpPr>
        <p:spPr>
          <a:xfrm>
            <a:off x="251520" y="2708920"/>
            <a:ext cx="86044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Sciences &amp; Techniques</a:t>
            </a:r>
            <a:endParaRPr lang="fr-FR" sz="60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2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FE32D-98B9-6871-D4F3-A914B0531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FE87E6E-5BFA-2B7A-61E4-4D369DF2B740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  <a:cs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CDB606B-2FCA-E652-D70F-A92D597E9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7AF315-0D66-E9B5-A6B8-4EDB127A152B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Sciences &amp; Techniques - JNI Journée Nationale de l’Ingénieur</a:t>
            </a:r>
            <a:endParaRPr lang="fr-FR" sz="1800" b="1" dirty="0">
              <a:effectLst/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Image 8" descr="Une image contenant texte, capture d’écran, Site web, Visage humain&#10;&#10;Description générée automatiquement">
            <a:extLst>
              <a:ext uri="{FF2B5EF4-FFF2-40B4-BE49-F238E27FC236}">
                <a16:creationId xmlns:a16="http://schemas.microsoft.com/office/drawing/2014/main" id="{D70A7B56-E029-CACA-9EF9-45F4A0F64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95" y="1710185"/>
            <a:ext cx="4016981" cy="299823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Image 11" descr="Une image contenant texte, capture d’écran, Visage humain, Site web&#10;&#10;Description générée automatiquement">
            <a:extLst>
              <a:ext uri="{FF2B5EF4-FFF2-40B4-BE49-F238E27FC236}">
                <a16:creationId xmlns:a16="http://schemas.microsoft.com/office/drawing/2014/main" id="{DC3822F3-EA0B-E3C6-D132-A30E8F4CB1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92" y="4408406"/>
            <a:ext cx="3723134" cy="210916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C46935-1214-FE3D-82C8-02AE46BE2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718" y="1733827"/>
            <a:ext cx="2330884" cy="362419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A0FA03-F544-DC40-8D27-1A5DB06A5F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639" y="3717032"/>
            <a:ext cx="2781409" cy="223816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6564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07985-79FA-D966-1D00-EA3492A93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FFA0315-A513-A4E9-611D-3D4D4D568C17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C5AD63E-AFC2-BB26-78AF-9BE723E722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664ABB-F313-565E-6E93-E5F0B42365C7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Sciences &amp; Techniques - Visites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126971-B665-6FA6-1966-C50A71E6A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463" y="3920305"/>
            <a:ext cx="2390687" cy="293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Image 1" descr="Une image contenant texte, capture d’écran, personne, habits&#10;&#10;Le contenu généré par l’IA peut être incorrect.">
            <a:extLst>
              <a:ext uri="{FF2B5EF4-FFF2-40B4-BE49-F238E27FC236}">
                <a16:creationId xmlns:a16="http://schemas.microsoft.com/office/drawing/2014/main" id="{B6A5977B-9CE7-0EEF-3CEB-8C3A3A0D7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" y="2548192"/>
            <a:ext cx="4054677" cy="3424904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0" name="Image 9" descr="Une image contenant texte, Site web, capture d’écran, Publicité en ligne&#10;&#10;Description générée automatiquement">
            <a:extLst>
              <a:ext uri="{FF2B5EF4-FFF2-40B4-BE49-F238E27FC236}">
                <a16:creationId xmlns:a16="http://schemas.microsoft.com/office/drawing/2014/main" id="{E5793151-3075-B155-F5B6-E148BEB823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05" y="1177481"/>
            <a:ext cx="4658661" cy="26199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9267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BF3B-3745-6C93-9A78-B1F5ADC83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526ABE0-E70B-8F30-9721-698CC78190F1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7689E33-5B90-CD23-5CB8-500B606D3F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918665-9485-65F6-F549-FE5B699FB755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Sciences &amp; Techniques - Partenariat « IESF »</a:t>
            </a:r>
            <a:endParaRPr lang="fr-FR" sz="1800" b="1" dirty="0">
              <a:effectLst/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58B087-6C6A-85AB-D8DA-EEE17D23C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060" y="1156566"/>
            <a:ext cx="2750210" cy="48059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312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CDE7B77-142E-202B-1288-D526D885636A}"/>
              </a:ext>
            </a:extLst>
          </p:cNvPr>
          <p:cNvSpPr/>
          <p:nvPr/>
        </p:nvSpPr>
        <p:spPr>
          <a:xfrm>
            <a:off x="635188" y="1437357"/>
            <a:ext cx="8508605" cy="39301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Rappel de l’ordre du jour : </a:t>
            </a:r>
            <a:r>
              <a:rPr lang="fr-FR" sz="2000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	</a:t>
            </a:r>
            <a:r>
              <a:rPr lang="fr-FR" sz="1800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	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1439863">
              <a:lnSpc>
                <a:spcPct val="115000"/>
              </a:lnSpc>
              <a:buClr>
                <a:srgbClr val="C00000"/>
              </a:buClr>
            </a:pPr>
            <a:r>
              <a:rPr lang="fr-FR" sz="1800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	</a:t>
            </a:r>
            <a:r>
              <a:rPr lang="fr-FR" dirty="0">
                <a:solidFill>
                  <a:srgbClr val="0047FF"/>
                </a:solidFill>
              </a:rPr>
              <a:t> </a:t>
            </a:r>
            <a:endParaRPr lang="fr-FR">
              <a:solidFill>
                <a:srgbClr val="0047FF"/>
              </a:solidFill>
              <a:ea typeface="Calibri"/>
              <a:cs typeface="Calibri"/>
            </a:endParaRP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  <a:ea typeface="Calibri"/>
                <a:cs typeface="Calibri"/>
              </a:rPr>
              <a:t>Accueil des participants</a:t>
            </a:r>
            <a:endParaRPr lang="fr-FR" dirty="0">
              <a:solidFill>
                <a:srgbClr val="0047FF"/>
              </a:solidFill>
            </a:endParaRPr>
          </a:p>
          <a:p>
            <a:pPr marL="342900" indent="-342900" defTabSz="1439863">
              <a:lnSpc>
                <a:spcPct val="114999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Approbation du PV de l’AG 2024 </a:t>
            </a:r>
            <a:endParaRPr lang="fr-FR" dirty="0"/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Rapport moral pour l’exercice 2024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Rapport financier pour l’exercice 2024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Rapport des Réviseurs aux Comptes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Budget prévisionnel 2025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Programme d’activités 2025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Cotisation 2026 et Barème frais de mission</a:t>
            </a:r>
            <a:endParaRPr lang="fr-FR" dirty="0">
              <a:solidFill>
                <a:srgbClr val="0047FF"/>
              </a:solidFill>
              <a:ea typeface="Calibri"/>
              <a:cs typeface="Calibri"/>
            </a:endParaRP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Elections au Conseil d’Administration &amp; Missions</a:t>
            </a:r>
            <a:endParaRPr lang="fr-FR" dirty="0">
              <a:solidFill>
                <a:srgbClr val="0047FF"/>
              </a:solidFill>
              <a:ea typeface="Calibri"/>
              <a:cs typeface="Calibri"/>
            </a:endParaRP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7FF"/>
                </a:solidFill>
              </a:rPr>
              <a:t>Désignation des Réviseurs aux Comptes </a:t>
            </a:r>
            <a:endParaRPr lang="fr-FR" dirty="0">
              <a:solidFill>
                <a:srgbClr val="0047FF"/>
              </a:solidFill>
              <a:ea typeface="Calibri"/>
              <a:cs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1A9D444-96A0-57B6-0161-CB5A9C60E2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9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3259D-D1A2-F3B2-D594-0184F130F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CA42EE6-B16E-8353-838F-BCD9A6F94372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7ED4508-75DB-ED03-63DF-3E7D77A1E3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195576-5A01-0101-3DB9-6782DA5B3DC1}"/>
              </a:ext>
            </a:extLst>
          </p:cNvPr>
          <p:cNvSpPr txBox="1"/>
          <p:nvPr/>
        </p:nvSpPr>
        <p:spPr>
          <a:xfrm>
            <a:off x="323528" y="1340768"/>
            <a:ext cx="734481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Sciences &amp; Techniques - plus d’une centaine d’articles partagés, des articles rédigés par nos membres = #LaSelectionDeWilly</a:t>
            </a:r>
            <a:endParaRPr lang="fr-FR" sz="1800" b="1" dirty="0">
              <a:effectLst/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67603E-5778-3984-DCE7-B231C4A07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48" y="2175862"/>
            <a:ext cx="3853310" cy="33016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3A50B7-0F25-9C3F-93DA-EB057BA0E2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685" y="2865074"/>
            <a:ext cx="3091959" cy="34229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Image 1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5E27A3C3-99F4-EAFC-FC8C-22584E4DA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242" y="2109019"/>
            <a:ext cx="3393256" cy="35986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720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AFFDA-EF59-87AB-DD5C-6BFDCA4DE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64CE60A-10D3-80AC-8DC8-B759742D3772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6BBCAE3-312A-409F-C14C-150D8FC579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4EFC159-5D9C-2C40-ABAA-ACC3BCCBACAD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Sciences &amp; Techniques - Participation à la Semaine de l’industrie</a:t>
            </a:r>
            <a:endParaRPr lang="fr-FR" sz="1800" b="1" dirty="0">
              <a:effectLst/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FCDD6E-328A-CDA7-043D-D5EE07F50B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1" y="2492896"/>
            <a:ext cx="3572385" cy="24482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64FD84-0688-9290-C6AF-1AB9F29D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938991"/>
            <a:ext cx="4115157" cy="41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A7A8-C9D7-CC5D-29CE-C22CB21A2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DCE132C-46E9-E4FA-C12E-9701537C050A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87D304A-CF8A-DA65-38F6-DC236E62B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71C07F-F6EA-164B-5D9B-4CE33313EEB4}"/>
              </a:ext>
            </a:extLst>
          </p:cNvPr>
          <p:cNvSpPr txBox="1"/>
          <p:nvPr/>
        </p:nvSpPr>
        <p:spPr>
          <a:xfrm>
            <a:off x="323528" y="1340768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Sciences &amp; Techniques - Partenariats divers </a:t>
            </a:r>
            <a:endParaRPr lang="fr-FR" dirty="0"/>
          </a:p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« Femmes &amp; Sciences », </a:t>
            </a:r>
            <a:r>
              <a:rPr lang="fr-FR" b="1" dirty="0">
                <a:latin typeface="Arial"/>
                <a:ea typeface="Aptos" panose="020B0004020202020204" pitchFamily="34" charset="0"/>
                <a:cs typeface="Arial"/>
              </a:rPr>
              <a:t>« </a:t>
            </a:r>
            <a:r>
              <a:rPr lang="fr-FR" b="1" dirty="0" err="1">
                <a:latin typeface="Arial"/>
                <a:ea typeface="Aptos" panose="020B0004020202020204" pitchFamily="34" charset="0"/>
                <a:cs typeface="Arial"/>
              </a:rPr>
              <a:t>Hege</a:t>
            </a:r>
            <a:r>
              <a:rPr lang="fr-FR" b="1" dirty="0">
                <a:latin typeface="Arial"/>
                <a:ea typeface="Aptos" panose="020B0004020202020204" pitchFamily="34" charset="0"/>
                <a:cs typeface="Arial"/>
              </a:rPr>
              <a:t> Conseils »</a:t>
            </a:r>
            <a:endParaRPr lang="fr-FR" dirty="0">
              <a:latin typeface="Arial"/>
              <a:ea typeface="Aptos" panose="020B0004020202020204" pitchFamily="34" charset="0"/>
              <a:cs typeface="Arial"/>
            </a:endParaRPr>
          </a:p>
          <a:p>
            <a:endParaRPr lang="fr-FR" b="1" dirty="0"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407193-9009-A66F-0565-96CF096FA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47" y="2103550"/>
            <a:ext cx="2969656" cy="4090281"/>
          </a:xfrm>
          <a:prstGeom prst="rect">
            <a:avLst/>
          </a:prstGeom>
        </p:spPr>
      </p:pic>
      <p:pic>
        <p:nvPicPr>
          <p:cNvPr id="2" name="Image 1" descr="Une image contenant texte, habits, ho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00230EC-3D14-315D-F17F-07FEC346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094" y="1621042"/>
            <a:ext cx="35718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30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D9D3-2299-96B7-3D64-79D46E73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DDDD669-158F-4AD1-0266-5A8A94B0C167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3.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6AA174A-DFB8-308C-DBC5-235C57EBE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A1D329-9FB2-0B1E-079E-F786B4862156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Sciences &amp; Techniques - Partenariat « </a:t>
            </a:r>
            <a:r>
              <a:rPr lang="fr-FR" b="1" dirty="0" err="1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AlsaceTech</a:t>
            </a:r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»</a:t>
            </a:r>
            <a:endParaRPr lang="fr-FR" sz="1800" b="1" dirty="0">
              <a:effectLst/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8E0333-F320-292D-009A-56865AFEF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900871"/>
            <a:ext cx="2506951" cy="462447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D64759-3DF6-EE7A-D018-13F29397EE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780928"/>
            <a:ext cx="2309329" cy="386090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BF50D7-14AA-D0A5-5432-11FD1F7CE3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388" y="1772816"/>
            <a:ext cx="2474117" cy="398936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48462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4559-9418-FBD4-5F91-6DF67F179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991465E-01A8-72EF-A65C-C8EA00374163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moral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90B6058-1FE0-674A-B312-EE8AC3DB45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B4DC8F-BF59-67F2-C9B8-13254D32888E}"/>
              </a:ext>
            </a:extLst>
          </p:cNvPr>
          <p:cNvSpPr txBox="1"/>
          <p:nvPr/>
        </p:nvSpPr>
        <p:spPr>
          <a:xfrm>
            <a:off x="251520" y="2708920"/>
            <a:ext cx="86044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Réseautage &amp; Convivialité</a:t>
            </a:r>
            <a:endParaRPr lang="fr-FR" sz="60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1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42CD-2B19-E7B4-BBD1-4DE33E04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F9C83DE-2615-204F-60DC-286A20F610F7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moral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CFD5882-456C-11A0-57F5-C9C15427D6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501CF8-55A6-A802-B51C-B012F4E7047E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Réseautage &amp; Convivialité – Partenariat « VDI Schwarzwald »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FD2C56-6BCF-8C12-15CF-8325A7B4E1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636912"/>
            <a:ext cx="2808312" cy="1850025"/>
          </a:xfrm>
          <a:prstGeom prst="rect">
            <a:avLst/>
          </a:prstGeom>
        </p:spPr>
      </p:pic>
      <p:pic>
        <p:nvPicPr>
          <p:cNvPr id="6" name="Image 5" descr="Une image contenant texte, habits, Visage humain, homme&#10;&#10;Description générée automatiquement">
            <a:extLst>
              <a:ext uri="{FF2B5EF4-FFF2-40B4-BE49-F238E27FC236}">
                <a16:creationId xmlns:a16="http://schemas.microsoft.com/office/drawing/2014/main" id="{012D6DC0-68B7-044B-3791-DBFB4AF4D8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30285"/>
            <a:ext cx="3606040" cy="3606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993AE0-25B5-4D5F-0302-D0FD1C4E6C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88" y="1960579"/>
            <a:ext cx="2808312" cy="379817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29454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9E730-9E3D-24CE-44E1-48B8D05EE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897399A-EF0F-F2F5-F095-A7EF69470EAD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A3D89EA-4540-34B7-1352-E0387E369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4B6292-13C7-ABA2-BDBC-32155E759DFC}"/>
              </a:ext>
            </a:extLst>
          </p:cNvPr>
          <p:cNvSpPr txBox="1"/>
          <p:nvPr/>
        </p:nvSpPr>
        <p:spPr>
          <a:xfrm>
            <a:off x="251520" y="2708920"/>
            <a:ext cx="8604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Vie associative</a:t>
            </a:r>
            <a:endParaRPr lang="fr-FR" sz="60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02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2F890-DB0B-DB5F-822B-B22708BA5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051C8DF-769E-55A6-C585-AA6717F34326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1A003FE-9D11-9F60-9B3B-07CB25A579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7DB350-279F-F86E-BF97-D49AD99CC479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Vie associative – Assemblée Générale Annuelle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7AEEB-3BC0-42BB-BB4E-D0DA835D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848" y="1719228"/>
            <a:ext cx="3330472" cy="463032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849979-A014-5FE6-308E-92279A51A3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55" y="1719228"/>
            <a:ext cx="2961381" cy="433207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02124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3DC7A-47A4-6807-D4D7-98DBA119F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199EC4E-9156-8BC4-9903-ADB0C65592CE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6358B1C-9DB1-A27D-F52F-121554AA0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E9A4A9-700E-BBDD-D9CC-16E9071F9E54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Vie associative – relations « IESF »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9F9806-E0BE-65C6-B929-876744521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745" y="1106984"/>
            <a:ext cx="3376942" cy="3716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19F1FB-4695-9ACB-C138-4EFCFE868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767" y="5055764"/>
            <a:ext cx="2901971" cy="1091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F7E0BE-D30C-DDA0-BA9A-FEC54368C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30947"/>
            <a:ext cx="3863675" cy="39475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3409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3FD58-F8F1-9498-E293-F21D8C7F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D01608C-B70F-EB77-94C5-23ED26C91568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979B42D-CBEB-CC94-41AE-83CEB3096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614613-478A-F524-3884-F7AFF98B5A47}"/>
              </a:ext>
            </a:extLst>
          </p:cNvPr>
          <p:cNvSpPr txBox="1"/>
          <p:nvPr/>
        </p:nvSpPr>
        <p:spPr>
          <a:xfrm>
            <a:off x="323528" y="1340768"/>
            <a:ext cx="825429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- réunions des présidents, congrès des Régions, ...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C4BE82-CBE4-498C-AC40-3684275A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78" y="2084949"/>
            <a:ext cx="2519713" cy="40553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Image 1" descr="Une image contenant texte, habits, homme, costume&#10;&#10;Le contenu généré par l’IA peut être incorrect.">
            <a:extLst>
              <a:ext uri="{FF2B5EF4-FFF2-40B4-BE49-F238E27FC236}">
                <a16:creationId xmlns:a16="http://schemas.microsoft.com/office/drawing/2014/main" id="{4D24E8A1-41EF-A250-9ABE-F7FE56DA4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321" y="1899724"/>
            <a:ext cx="2767679" cy="44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2B641-87FA-D7F3-043A-87C7506C8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64846F9-5480-CFA0-9D98-794440BA88FD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1.Accueil des participants et ouverture de l’AG </a:t>
            </a:r>
            <a:endParaRPr lang="fr-FR" dirty="0">
              <a:ea typeface="Calibri"/>
              <a:cs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3BE44CC-C889-B307-036B-36C7291FE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2" name="Image 1" descr="Une image contenant écriture manuscrite, fournitures de bureau, stylos et plumes, outil d’écriture&#10;&#10;Le contenu généré par l’IA peut être incorrect.">
            <a:extLst>
              <a:ext uri="{FF2B5EF4-FFF2-40B4-BE49-F238E27FC236}">
                <a16:creationId xmlns:a16="http://schemas.microsoft.com/office/drawing/2014/main" id="{64F3568A-BAB9-3C93-9FA6-03022F31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96" y="1124641"/>
            <a:ext cx="4572000" cy="3232201"/>
          </a:xfrm>
          <a:prstGeom prst="rect">
            <a:avLst/>
          </a:prstGeom>
        </p:spPr>
      </p:pic>
      <p:pic>
        <p:nvPicPr>
          <p:cNvPr id="6" name="Image 5" descr="Une image contenant habits, personne, sourire, texte&#10;&#10;Le contenu généré par l’IA peut être incorrect.">
            <a:extLst>
              <a:ext uri="{FF2B5EF4-FFF2-40B4-BE49-F238E27FC236}">
                <a16:creationId xmlns:a16="http://schemas.microsoft.com/office/drawing/2014/main" id="{5FF2287F-B3BC-EBEC-048D-F82AA747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323" y="3874271"/>
            <a:ext cx="3433097" cy="202636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6986F41-A50C-27C9-F1C6-65DB3D3B4340}"/>
              </a:ext>
            </a:extLst>
          </p:cNvPr>
          <p:cNvSpPr/>
          <p:nvPr/>
        </p:nvSpPr>
        <p:spPr>
          <a:xfrm>
            <a:off x="1767460" y="4552333"/>
            <a:ext cx="3664521" cy="13478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4999"/>
              </a:lnSpc>
            </a:pPr>
            <a:r>
              <a:rPr lang="fr-FR" sz="1400" spc="-1" dirty="0">
                <a:solidFill>
                  <a:srgbClr val="0033CC"/>
                </a:solidFill>
                <a:latin typeface="Calibri"/>
                <a:ea typeface="Calibri"/>
              </a:rPr>
              <a:t>Nicole </a:t>
            </a:r>
            <a:r>
              <a:rPr lang="fr-FR" sz="1400" spc="-1" err="1">
                <a:solidFill>
                  <a:srgbClr val="0033CC"/>
                </a:solidFill>
                <a:latin typeface="Calibri"/>
                <a:ea typeface="Calibri"/>
              </a:rPr>
              <a:t>Bomo</a:t>
            </a:r>
            <a:r>
              <a:rPr lang="fr-FR" sz="1400" spc="-1" dirty="0">
                <a:solidFill>
                  <a:srgbClr val="0033CC"/>
                </a:solidFill>
                <a:latin typeface="Calibri"/>
                <a:ea typeface="Calibri"/>
              </a:rPr>
              <a:t>, Présidente</a:t>
            </a:r>
            <a:endParaRPr lang="fr-FR" sz="1400" spc="-1" dirty="0">
              <a:solidFill>
                <a:srgbClr val="0033CC"/>
              </a:solidFill>
              <a:latin typeface="Calibri"/>
              <a:ea typeface="Calibri"/>
              <a:cs typeface="Calibri"/>
            </a:endParaRPr>
          </a:p>
          <a:p>
            <a:pPr defTabSz="1439863">
              <a:lnSpc>
                <a:spcPct val="114999"/>
              </a:lnSpc>
            </a:pPr>
            <a:r>
              <a:rPr lang="fr-FR" sz="1400" spc="-1" dirty="0">
                <a:solidFill>
                  <a:srgbClr val="0033CC"/>
                </a:solidFill>
                <a:ea typeface="Calibri"/>
                <a:cs typeface="Calibri"/>
              </a:rPr>
              <a:t>Willy </a:t>
            </a:r>
            <a:r>
              <a:rPr lang="fr-FR" sz="1400" spc="-1" err="1">
                <a:solidFill>
                  <a:srgbClr val="0033CC"/>
                </a:solidFill>
                <a:ea typeface="Calibri"/>
                <a:cs typeface="Calibri"/>
              </a:rPr>
              <a:t>Kresser</a:t>
            </a:r>
            <a:r>
              <a:rPr lang="fr-FR" sz="1400" spc="-1" dirty="0">
                <a:solidFill>
                  <a:srgbClr val="0033CC"/>
                </a:solidFill>
                <a:ea typeface="Calibri"/>
                <a:cs typeface="Calibri"/>
              </a:rPr>
              <a:t>, Secrétaire Général</a:t>
            </a:r>
          </a:p>
          <a:p>
            <a:pPr defTabSz="1439863">
              <a:lnSpc>
                <a:spcPct val="114999"/>
              </a:lnSpc>
            </a:pPr>
            <a:r>
              <a:rPr lang="fr-FR" sz="1400" spc="-1" dirty="0">
                <a:solidFill>
                  <a:srgbClr val="0033CC"/>
                </a:solidFill>
                <a:ea typeface="Calibri"/>
                <a:cs typeface="Calibri"/>
              </a:rPr>
              <a:t>Sylvain Leclerc, Trésorier</a:t>
            </a:r>
          </a:p>
          <a:p>
            <a:pPr defTabSz="1439863">
              <a:lnSpc>
                <a:spcPct val="114999"/>
              </a:lnSpc>
            </a:pPr>
            <a:r>
              <a:rPr lang="fr-FR" sz="1400" spc="-1" err="1">
                <a:solidFill>
                  <a:srgbClr val="0033CC"/>
                </a:solidFill>
                <a:ea typeface="Calibri"/>
                <a:cs typeface="Calibri"/>
              </a:rPr>
              <a:t>Celine</a:t>
            </a:r>
            <a:r>
              <a:rPr lang="fr-FR" sz="1400" spc="-1" dirty="0">
                <a:solidFill>
                  <a:srgbClr val="0033CC"/>
                </a:solidFill>
                <a:ea typeface="Calibri"/>
                <a:cs typeface="Calibri"/>
              </a:rPr>
              <a:t> </a:t>
            </a:r>
            <a:r>
              <a:rPr lang="fr-FR" sz="1400" spc="-1" err="1">
                <a:solidFill>
                  <a:srgbClr val="0033CC"/>
                </a:solidFill>
                <a:ea typeface="Calibri"/>
                <a:cs typeface="Calibri"/>
              </a:rPr>
              <a:t>Poloce</a:t>
            </a:r>
            <a:r>
              <a:rPr lang="fr-FR" sz="1400" spc="-1" dirty="0">
                <a:solidFill>
                  <a:srgbClr val="0033CC"/>
                </a:solidFill>
                <a:ea typeface="Calibri"/>
                <a:cs typeface="Calibri"/>
              </a:rPr>
              <a:t>, Présidente d'honneur</a:t>
            </a:r>
          </a:p>
          <a:p>
            <a:pPr defTabSz="1439863">
              <a:lnSpc>
                <a:spcPct val="114999"/>
              </a:lnSpc>
            </a:pPr>
            <a:r>
              <a:rPr lang="fr-FR" sz="1400" spc="-1" dirty="0">
                <a:solidFill>
                  <a:srgbClr val="0033CC"/>
                </a:solidFill>
                <a:ea typeface="Calibri"/>
                <a:cs typeface="Calibri"/>
              </a:rPr>
              <a:t>vous souhaite la bienvenue à cette AG</a:t>
            </a:r>
          </a:p>
        </p:txBody>
      </p:sp>
    </p:spTree>
    <p:extLst>
      <p:ext uri="{BB962C8B-B14F-4D97-AF65-F5344CB8AC3E}">
        <p14:creationId xmlns:p14="http://schemas.microsoft.com/office/powerpoint/2010/main" val="4096731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764B9-48CE-C7FD-C722-086EFE02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DFA9D474-4F4A-C405-E663-0409CDAC9646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moral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6CD9BA0-1B80-D5A9-7701-2F9D3E85E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D5A9D4-DDE2-46EE-2656-0B9EA3714D71}"/>
              </a:ext>
            </a:extLst>
          </p:cNvPr>
          <p:cNvSpPr txBox="1"/>
          <p:nvPr/>
        </p:nvSpPr>
        <p:spPr>
          <a:xfrm>
            <a:off x="323528" y="1340768"/>
            <a:ext cx="8392566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</a:t>
            </a:r>
            <a:endParaRPr lang="fr-FR" dirty="0"/>
          </a:p>
          <a:p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Outil de stockage de documents pour le conseil d'administration </a:t>
            </a:r>
          </a:p>
          <a:p>
            <a:pPr marL="285750" indent="-285750">
              <a:buFont typeface="Calibri"/>
              <a:buChar char="-"/>
            </a:pPr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Communication collaborative</a:t>
            </a:r>
          </a:p>
          <a:p>
            <a:pPr marL="285750" indent="-285750">
              <a:buFont typeface="Calibri"/>
              <a:buChar char="-"/>
            </a:pPr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Site internet géré par le secrétaire général et maintenu par un prestataire</a:t>
            </a:r>
          </a:p>
          <a:p>
            <a:pPr marL="285750" indent="-285750">
              <a:buFont typeface="Calibri"/>
              <a:buChar char="-"/>
            </a:pPr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endParaRPr lang="fr-FR" b="1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Outil de gestion newsletter</a:t>
            </a:r>
            <a:endParaRPr lang="fr-FR" dirty="0">
              <a:latin typeface="Aptos"/>
              <a:ea typeface="Calibri"/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17 newsletters en 2024 / </a:t>
            </a:r>
            <a:r>
              <a:rPr lang="fr-FR" dirty="0">
                <a:latin typeface="Arial"/>
                <a:ea typeface="Calibri"/>
                <a:cs typeface="Calibri"/>
              </a:rPr>
              <a:t>602 abonnés au 31.12.2024</a:t>
            </a:r>
            <a:endParaRPr lang="fr-FR" dirty="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alibri"/>
              <a:buChar char="-"/>
            </a:pPr>
            <a:endParaRPr lang="fr-FR" dirty="0">
              <a:latin typeface="Arial"/>
              <a:ea typeface="Calibri"/>
              <a:cs typeface="Calibri"/>
            </a:endParaRPr>
          </a:p>
          <a:p>
            <a:pPr marL="742950" lvl="1" indent="-285750">
              <a:buFont typeface="Calibri"/>
              <a:buChar char="-"/>
            </a:pPr>
            <a:endParaRPr lang="fr-FR" dirty="0">
              <a:latin typeface="Arial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dirty="0" err="1">
                <a:latin typeface="Arial"/>
                <a:ea typeface="Calibri"/>
                <a:cs typeface="Calibri"/>
              </a:rPr>
              <a:t>Linkedin</a:t>
            </a:r>
            <a:r>
              <a:rPr lang="fr-FR" dirty="0">
                <a:latin typeface="Arial"/>
                <a:ea typeface="Calibri"/>
                <a:cs typeface="Calibri"/>
              </a:rPr>
              <a:t> - 2381 abonnés au 31.12.2024</a:t>
            </a:r>
            <a:endParaRPr lang="fr-FR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r-FR" dirty="0">
              <a:latin typeface="Arial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latin typeface="Arial"/>
                <a:ea typeface="Calibri"/>
                <a:cs typeface="Calibri"/>
              </a:rPr>
              <a:t>Facebook - 123 followers</a:t>
            </a:r>
            <a:endParaRPr lang="fr-FR" dirty="0">
              <a:ea typeface="Calibri"/>
              <a:cs typeface="Calibri"/>
            </a:endParaRPr>
          </a:p>
        </p:txBody>
      </p:sp>
      <p:pic>
        <p:nvPicPr>
          <p:cNvPr id="7" name="Image 6" descr="Dropbox for Windows Phone updated">
            <a:extLst>
              <a:ext uri="{FF2B5EF4-FFF2-40B4-BE49-F238E27FC236}">
                <a16:creationId xmlns:a16="http://schemas.microsoft.com/office/drawing/2014/main" id="{234C6D89-DB4F-1909-5F03-A4F0F73EA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50" y="1857375"/>
            <a:ext cx="933450" cy="466725"/>
          </a:xfrm>
          <a:prstGeom prst="rect">
            <a:avLst/>
          </a:prstGeom>
        </p:spPr>
      </p:pic>
      <p:pic>
        <p:nvPicPr>
          <p:cNvPr id="8" name="Image 7" descr="Office 365: Diferencias entre la versión gratuita de Teams y la de pago ...">
            <a:extLst>
              <a:ext uri="{FF2B5EF4-FFF2-40B4-BE49-F238E27FC236}">
                <a16:creationId xmlns:a16="http://schemas.microsoft.com/office/drawing/2014/main" id="{A55A5094-5FB7-BFB6-EA19-92AC3F3E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75" y="2362200"/>
            <a:ext cx="914400" cy="485775"/>
          </a:xfrm>
          <a:prstGeom prst="rect">
            <a:avLst/>
          </a:prstGeom>
        </p:spPr>
      </p:pic>
      <p:pic>
        <p:nvPicPr>
          <p:cNvPr id="9" name="Image 8" descr="Une image contenant texte, logo, symbole, Police&#10;&#10;Le contenu généré par l’IA peut être incorrect.">
            <a:extLst>
              <a:ext uri="{FF2B5EF4-FFF2-40B4-BE49-F238E27FC236}">
                <a16:creationId xmlns:a16="http://schemas.microsoft.com/office/drawing/2014/main" id="{B8BB4BE5-3A5E-8684-B0A3-BA2C1427E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100" y="5314950"/>
            <a:ext cx="514350" cy="514350"/>
          </a:xfrm>
          <a:prstGeom prst="rect">
            <a:avLst/>
          </a:prstGeom>
        </p:spPr>
      </p:pic>
      <p:pic>
        <p:nvPicPr>
          <p:cNvPr id="10" name="Image 9" descr="Une image contenant symbole, logo&#10;&#10;Le contenu généré par l’IA peut être incorrect.">
            <a:extLst>
              <a:ext uri="{FF2B5EF4-FFF2-40B4-BE49-F238E27FC236}">
                <a16:creationId xmlns:a16="http://schemas.microsoft.com/office/drawing/2014/main" id="{88A8A6F3-A1E9-0D10-74E4-53B331A0E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525" y="5895975"/>
            <a:ext cx="409575" cy="457200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ECA62E9D-9E55-2F97-6C8C-5F255B6D4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7038" y="4529138"/>
            <a:ext cx="1352550" cy="400050"/>
          </a:xfrm>
          <a:prstGeom prst="rect">
            <a:avLst/>
          </a:prstGeom>
        </p:spPr>
      </p:pic>
      <p:pic>
        <p:nvPicPr>
          <p:cNvPr id="12" name="Image 1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8397482-67A7-E188-9C08-CF9AA1A382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2913" y="3386138"/>
            <a:ext cx="1609725" cy="666750"/>
          </a:xfrm>
          <a:prstGeom prst="rect">
            <a:avLst/>
          </a:prstGeom>
        </p:spPr>
      </p:pic>
      <p:pic>
        <p:nvPicPr>
          <p:cNvPr id="13" name="Image 12" descr="Une image contenant texte, logo, symbole, Marque&#10;&#10;Le contenu généré par l’IA peut être incorrect.">
            <a:extLst>
              <a:ext uri="{FF2B5EF4-FFF2-40B4-BE49-F238E27FC236}">
                <a16:creationId xmlns:a16="http://schemas.microsoft.com/office/drawing/2014/main" id="{C460D93C-904B-BF33-3696-934BA98D0D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7888" y="3338513"/>
            <a:ext cx="1219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0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DF6A-30C2-B297-8A50-A8BED5BC9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32EB70E-8E39-EB8C-76F6-291A91F86A86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financier pour l’exercice 2024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54DE826-60A6-DFF6-51ED-C447FB27E8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5235B70-210D-35E0-3238-EA5B84917E41}"/>
              </a:ext>
            </a:extLst>
          </p:cNvPr>
          <p:cNvSpPr txBox="1"/>
          <p:nvPr/>
        </p:nvSpPr>
        <p:spPr>
          <a:xfrm>
            <a:off x="2077729" y="3272711"/>
            <a:ext cx="3960881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highlight>
                  <a:srgbClr val="FFFF00"/>
                </a:highlight>
                <a:latin typeface="Arial"/>
                <a:cs typeface="Arial"/>
              </a:rPr>
              <a:t>Sylvain, tu peux préparer cette slide là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20CAC0-F807-1638-1537-215017C0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16898"/>
            <a:ext cx="8424935" cy="36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8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87EB3-B3B5-4A06-37DF-29A075305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FBB8C30-8527-B58F-F2DD-B4C0FF1D6167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financier pour l’exercice 2024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84654C3-EE6B-B472-FA8E-8DF102761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10B89F-6558-9E82-60B8-A626ED1ED7C7}"/>
              </a:ext>
            </a:extLst>
          </p:cNvPr>
          <p:cNvSpPr txBox="1"/>
          <p:nvPr/>
        </p:nvSpPr>
        <p:spPr>
          <a:xfrm>
            <a:off x="971600" y="1412776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??????</a:t>
            </a:r>
            <a:endParaRPr lang="fr-FR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10355D-5418-D8C2-9D35-9F60FD090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04" y="3773944"/>
            <a:ext cx="5292080" cy="23434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0DB9B6-3050-8F65-3A7C-5E5E15894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928217"/>
            <a:ext cx="7954485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702C5-7C5F-91FE-C6C1-492910D96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538020A-6BB3-0368-A8FE-1DDED2EFD8A7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financier pour l’exercice 2024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8EE5EE67-FEBC-A259-B62D-50F074992B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4BB9AA-6FC6-F8CB-3B62-8A6736B0DD26}"/>
              </a:ext>
            </a:extLst>
          </p:cNvPr>
          <p:cNvSpPr txBox="1"/>
          <p:nvPr/>
        </p:nvSpPr>
        <p:spPr>
          <a:xfrm>
            <a:off x="971600" y="1412776"/>
            <a:ext cx="7344816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</a:rPr>
              <a:t>Adhérents 2024</a:t>
            </a:r>
          </a:p>
          <a:p>
            <a:r>
              <a:rPr lang="fr-FR" b="1" dirty="0">
                <a:latin typeface="Arial"/>
                <a:cs typeface="Arial"/>
              </a:rPr>
              <a:t>99</a:t>
            </a:r>
            <a:r>
              <a:rPr lang="fr-FR" dirty="0">
                <a:latin typeface="Arial"/>
                <a:cs typeface="Arial"/>
              </a:rPr>
              <a:t> Membres dont : 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b="1" dirty="0">
                <a:latin typeface="Arial"/>
                <a:cs typeface="Arial"/>
              </a:rPr>
              <a:t>10 Nouveaux membres</a:t>
            </a:r>
            <a:r>
              <a:rPr lang="fr-FR" dirty="0">
                <a:latin typeface="Arial"/>
                <a:cs typeface="Arial"/>
              </a:rPr>
              <a:t>: </a:t>
            </a:r>
          </a:p>
          <a:p>
            <a:r>
              <a:rPr lang="fr-FR" dirty="0">
                <a:latin typeface="Arial"/>
                <a:cs typeface="Arial"/>
              </a:rPr>
              <a:t>	BACHMANN Yves</a:t>
            </a:r>
          </a:p>
          <a:p>
            <a:r>
              <a:rPr lang="fr-FR" dirty="0">
                <a:latin typeface="Arial"/>
                <a:cs typeface="Arial"/>
              </a:rPr>
              <a:t>	BLASSELLE Mathieu </a:t>
            </a:r>
          </a:p>
          <a:p>
            <a:r>
              <a:rPr lang="fr-FR" dirty="0">
                <a:latin typeface="Arial"/>
                <a:cs typeface="Arial"/>
              </a:rPr>
              <a:t>	DELAIR Vincent</a:t>
            </a:r>
          </a:p>
          <a:p>
            <a:r>
              <a:rPr lang="fr-FR" dirty="0">
                <a:latin typeface="Arial"/>
                <a:cs typeface="Arial"/>
              </a:rPr>
              <a:t>	MÜLLER </a:t>
            </a:r>
            <a:r>
              <a:rPr lang="fr-FR" dirty="0" err="1">
                <a:latin typeface="Arial"/>
                <a:cs typeface="Arial"/>
              </a:rPr>
              <a:t>Andeas</a:t>
            </a:r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	PIERRON Claire</a:t>
            </a:r>
          </a:p>
          <a:p>
            <a:r>
              <a:rPr lang="fr-FR" dirty="0">
                <a:latin typeface="Arial"/>
                <a:cs typeface="Arial"/>
              </a:rPr>
              <a:t>	PIEVE Julie</a:t>
            </a:r>
          </a:p>
          <a:p>
            <a:r>
              <a:rPr lang="fr-FR" dirty="0">
                <a:latin typeface="Arial"/>
                <a:cs typeface="Arial"/>
              </a:rPr>
              <a:t>	PRIOUX Alexandre</a:t>
            </a:r>
          </a:p>
          <a:p>
            <a:r>
              <a:rPr lang="fr-FR" dirty="0">
                <a:latin typeface="Arial"/>
                <a:cs typeface="Arial"/>
              </a:rPr>
              <a:t>	SANDOVAL </a:t>
            </a:r>
            <a:r>
              <a:rPr lang="fr-FR" dirty="0" err="1">
                <a:latin typeface="Arial"/>
                <a:cs typeface="Arial"/>
              </a:rPr>
              <a:t>Adan</a:t>
            </a:r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	TACAIL Yannick</a:t>
            </a:r>
          </a:p>
          <a:p>
            <a:r>
              <a:rPr lang="fr-FR" dirty="0">
                <a:latin typeface="Arial"/>
                <a:cs typeface="Arial"/>
              </a:rPr>
              <a:t>	THOMASSIN Xavier</a:t>
            </a:r>
          </a:p>
          <a:p>
            <a:endParaRPr lang="fr-F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32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2858F-0B25-78F0-312F-72C040D4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B06F02A-20EE-C56B-51CA-86915494F479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financier pour l’exercice 2024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CF48E3D-9E84-7C56-D05B-6C87DE6C0C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0E77C4-5D24-09C5-C773-4B1E1076F966}"/>
              </a:ext>
            </a:extLst>
          </p:cNvPr>
          <p:cNvSpPr txBox="1"/>
          <p:nvPr/>
        </p:nvSpPr>
        <p:spPr>
          <a:xfrm>
            <a:off x="1037148" y="1361464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</a:rPr>
              <a:t>Groupements adhérents en 2024</a:t>
            </a:r>
            <a:endParaRPr lang="fr-FR" dirty="0"/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10F1409-20A1-0F7C-0945-74A179F0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60" b="-2981"/>
          <a:stretch/>
        </p:blipFill>
        <p:spPr>
          <a:xfrm>
            <a:off x="4867275" y="1862138"/>
            <a:ext cx="3533775" cy="1574666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D87B608-69E0-2AD8-3C19-DC2FF4DC6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638550"/>
            <a:ext cx="4076700" cy="1619250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37CB80D-3C47-D3E5-0EC6-66B5739F4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" y="1957388"/>
            <a:ext cx="4152900" cy="1428750"/>
          </a:xfrm>
          <a:prstGeom prst="rect">
            <a:avLst/>
          </a:prstGeom>
        </p:spPr>
      </p:pic>
      <p:pic>
        <p:nvPicPr>
          <p:cNvPr id="9" name="Image 8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4D444AC8-0C02-6187-C36F-E05B0261D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495675"/>
            <a:ext cx="36671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90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805AE-A569-94AF-E965-8F175EF2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3DE10CF-8F6C-F360-4329-3E66EEAC6221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5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des réviseurs aux comptes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76CE64E-940B-3D87-7FBF-95A49FD4D7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5" name="Image 4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A2238C5C-7147-D524-AC90-3B616D167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768" y="1417483"/>
            <a:ext cx="3626465" cy="453103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98866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EE2E-4651-4738-F0AB-095840DD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2300A34-59EE-FE82-7718-13A7636C259B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6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Budget prévisionnel 2025 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F168C2E-FCA8-F972-3ED8-2EAEC1A5B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48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825D-4619-EC3A-F53F-B8F36BFF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2E91E1E-6F89-ED70-64EF-FDD7E85A0058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7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Programme d’activité 2025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4224A6B-18AA-4683-444B-EDC1D73A7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807ED8-5A2F-3DBD-6761-EEC19B27C5F8}"/>
              </a:ext>
            </a:extLst>
          </p:cNvPr>
          <p:cNvSpPr txBox="1"/>
          <p:nvPr/>
        </p:nvSpPr>
        <p:spPr>
          <a:xfrm>
            <a:off x="222455" y="961595"/>
            <a:ext cx="8813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: contacts avec les Ecoles d’Ingénieurs pour participation des élèves sur les stands  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Image 4" descr="Une image contenant texte, affiche, capture d’écran, livre&#10;&#10;Description générée automatiquement">
            <a:extLst>
              <a:ext uri="{FF2B5EF4-FFF2-40B4-BE49-F238E27FC236}">
                <a16:creationId xmlns:a16="http://schemas.microsoft.com/office/drawing/2014/main" id="{FC708581-E1E4-C4D9-221F-43DAC3CCC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391" y="1654175"/>
            <a:ext cx="2345426" cy="5133975"/>
          </a:xfrm>
          <a:prstGeom prst="rect">
            <a:avLst/>
          </a:prstGeom>
        </p:spPr>
      </p:pic>
      <p:pic>
        <p:nvPicPr>
          <p:cNvPr id="8" name="Image 7" descr="Une image contenant texte, habits, chaussures, personne&#10;&#10;Description générée automatiquement">
            <a:extLst>
              <a:ext uri="{FF2B5EF4-FFF2-40B4-BE49-F238E27FC236}">
                <a16:creationId xmlns:a16="http://schemas.microsoft.com/office/drawing/2014/main" id="{BFF271BC-937E-B08F-D6B7-B1DFEEA00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54" y="1714500"/>
            <a:ext cx="3260217" cy="4724400"/>
          </a:xfrm>
          <a:prstGeom prst="rect">
            <a:avLst/>
          </a:prstGeom>
        </p:spPr>
      </p:pic>
      <p:pic>
        <p:nvPicPr>
          <p:cNvPr id="7" name="Image 6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042078B9-406A-5ACF-9CC8-790B6A386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678" y="4975498"/>
            <a:ext cx="1866324" cy="1816621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2C74674-0664-3C2F-18CE-47250BB2A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870" y="2451407"/>
            <a:ext cx="24955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0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825D-4619-EC3A-F53F-B8F36BFF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2E91E1E-6F89-ED70-64EF-FDD7E85A0058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7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Programme d’activité 2025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4224A6B-18AA-4683-444B-EDC1D73A7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807ED8-5A2F-3DBD-6761-EEC19B27C5F8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 descr="Une image contenant texte, disque compact, capture d’écran, graphisme&#10;&#10;Description générée automatiquement">
            <a:extLst>
              <a:ext uri="{FF2B5EF4-FFF2-40B4-BE49-F238E27FC236}">
                <a16:creationId xmlns:a16="http://schemas.microsoft.com/office/drawing/2014/main" id="{992A292E-A6BA-B6AA-A8CE-2D5C66060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086" y="1335521"/>
            <a:ext cx="2317750" cy="3254375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E30C026-FBB0-ECD5-B3E7-E0CE4527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196" y="2546248"/>
            <a:ext cx="1995744" cy="636025"/>
          </a:xfrm>
          <a:prstGeom prst="rect">
            <a:avLst/>
          </a:prstGeom>
        </p:spPr>
      </p:pic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AEBD0A49-6FE8-FD86-5766-E520E5EC4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87" y="3740968"/>
            <a:ext cx="2676013" cy="24650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Image 6" descr="Une image contenant texte, capture d’écran, ciel, plein air&#10;&#10;Le contenu généré par l’IA peut être incorrect.">
            <a:extLst>
              <a:ext uri="{FF2B5EF4-FFF2-40B4-BE49-F238E27FC236}">
                <a16:creationId xmlns:a16="http://schemas.microsoft.com/office/drawing/2014/main" id="{390159CD-EF73-4FAA-76AB-2AF4730BF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501" y="1338723"/>
            <a:ext cx="3073708" cy="20993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Image 8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EE4E803E-CD33-8C6E-E5A0-5FA55FE35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575" y="4842177"/>
            <a:ext cx="5400675" cy="802671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70465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EB8A8-3E71-5B70-B940-FD163BD57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D898860-9719-A58A-719A-6F444A11CBC2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7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Programme d’activité 2025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88E99CC-DE9D-5E58-BAD8-8F83D15D80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118BF6C-F61A-A91F-63E9-8C289BF2E99B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Sciences &amp; Techniques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404EC8-E83B-0164-DCA0-F9FA3A15B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45" y="2111061"/>
            <a:ext cx="2205850" cy="222458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Image 4" descr="Une image contenant texte, ordinateur, capture d’écran, femme&#10;&#10;Le contenu généré par l’IA peut être incorrect.">
            <a:extLst>
              <a:ext uri="{FF2B5EF4-FFF2-40B4-BE49-F238E27FC236}">
                <a16:creationId xmlns:a16="http://schemas.microsoft.com/office/drawing/2014/main" id="{8541AC7F-BB2C-D91B-84F8-5A11F8CD3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527922"/>
            <a:ext cx="4752975" cy="35545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16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A813-53A3-0886-2B08-03241DD98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77DAA21-BAF7-A71D-7A83-B8CCDC057199}"/>
              </a:ext>
            </a:extLst>
          </p:cNvPr>
          <p:cNvSpPr/>
          <p:nvPr/>
        </p:nvSpPr>
        <p:spPr>
          <a:xfrm>
            <a:off x="2627784" y="332656"/>
            <a:ext cx="3888432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2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Approbation</a:t>
            </a:r>
            <a:r>
              <a:rPr lang="fr-FR" dirty="0">
                <a:solidFill>
                  <a:srgbClr val="0047FF"/>
                </a:solidFill>
              </a:rPr>
              <a:t>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du PV de l’AG 2024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16BF028-BEFC-794E-8B7F-FBF93BF748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6" name="Image 5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EDA8D597-7A72-4C2E-D6C3-DC2C02AE7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91" y="2396427"/>
            <a:ext cx="5383161" cy="37775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Image 1" descr="Une image contenant texte, capture d’écran, document, Police&#10;&#10;Le contenu généré par l’IA peut être incorrect.">
            <a:extLst>
              <a:ext uri="{FF2B5EF4-FFF2-40B4-BE49-F238E27FC236}">
                <a16:creationId xmlns:a16="http://schemas.microsoft.com/office/drawing/2014/main" id="{88488777-0565-09FF-991B-EE097F8AE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54" y="1197805"/>
            <a:ext cx="5383162" cy="37823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ED2E3A-97F9-5780-19A2-42CAD15BC41B}"/>
              </a:ext>
            </a:extLst>
          </p:cNvPr>
          <p:cNvSpPr txBox="1"/>
          <p:nvPr/>
        </p:nvSpPr>
        <p:spPr>
          <a:xfrm>
            <a:off x="6215626" y="146336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Bon à savoir : </a:t>
            </a:r>
            <a:endParaRPr lang="fr-FR" dirty="0"/>
          </a:p>
          <a:p>
            <a:r>
              <a:rPr lang="en-US" sz="1200" dirty="0">
                <a:ea typeface="Calibri"/>
                <a:cs typeface="Calibri"/>
              </a:rPr>
              <a:t>Tous les PV </a:t>
            </a:r>
            <a:r>
              <a:rPr lang="en-US" sz="1200" dirty="0" err="1">
                <a:ea typeface="Calibri"/>
                <a:cs typeface="Calibri"/>
              </a:rPr>
              <a:t>d'AG</a:t>
            </a:r>
            <a:r>
              <a:rPr lang="en-US" sz="1200" dirty="0">
                <a:ea typeface="Calibri"/>
                <a:cs typeface="Calibri"/>
              </a:rPr>
              <a:t> </a:t>
            </a:r>
            <a:r>
              <a:rPr lang="en-US" sz="1200" dirty="0" err="1">
                <a:ea typeface="Calibri"/>
                <a:cs typeface="Calibri"/>
              </a:rPr>
              <a:t>sont</a:t>
            </a:r>
            <a:r>
              <a:rPr lang="en-US" sz="1200" dirty="0">
                <a:ea typeface="Calibri"/>
                <a:cs typeface="Calibri"/>
              </a:rPr>
              <a:t> </a:t>
            </a:r>
            <a:r>
              <a:rPr lang="en-US" sz="1200" dirty="0" err="1">
                <a:ea typeface="Calibri"/>
                <a:cs typeface="Calibri"/>
              </a:rPr>
              <a:t>disponibles</a:t>
            </a:r>
            <a:r>
              <a:rPr lang="en-US" sz="1200" dirty="0">
                <a:ea typeface="Calibri"/>
                <a:cs typeface="Calibri"/>
              </a:rPr>
              <a:t> sur </a:t>
            </a:r>
            <a:r>
              <a:rPr lang="en-US" sz="1200" dirty="0" err="1">
                <a:ea typeface="Calibri"/>
                <a:cs typeface="Calibri"/>
              </a:rPr>
              <a:t>notre</a:t>
            </a:r>
            <a:r>
              <a:rPr lang="en-US" sz="1200" dirty="0">
                <a:ea typeface="Calibri"/>
                <a:cs typeface="Calibri"/>
              </a:rPr>
              <a:t> site internet : </a:t>
            </a:r>
            <a:endParaRPr lang="en-US"/>
          </a:p>
          <a:p>
            <a:r>
              <a:rPr lang="en-US" sz="1200" dirty="0">
                <a:hlinkClick r:id="rId5"/>
              </a:rPr>
              <a:t>https://www.arisal.org/archives/ag/</a:t>
            </a:r>
            <a:r>
              <a:rPr lang="en-US" sz="1200" dirty="0"/>
              <a:t> 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217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5C57-1F21-A201-F601-DEB1F0ABB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AE30598-0EA4-438D-A3B6-2BBE79711225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7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Programme d’activité 2025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F4C59BA-AC03-7716-B732-C5B3F51F77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1C69FD-BF56-ADE3-0963-5D5359A61384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Réseautage &amp; Convivialité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7" name="Image 6" descr="Une image contenant texte, homme, habits, Site web&#10;&#10;Description générée automatiquement">
            <a:extLst>
              <a:ext uri="{FF2B5EF4-FFF2-40B4-BE49-F238E27FC236}">
                <a16:creationId xmlns:a16="http://schemas.microsoft.com/office/drawing/2014/main" id="{378F638D-54C6-6099-0CD0-3B07410BD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72" y="2682465"/>
            <a:ext cx="2233716" cy="3601372"/>
          </a:xfrm>
          <a:prstGeom prst="rect">
            <a:avLst/>
          </a:prstGeom>
        </p:spPr>
      </p:pic>
      <p:pic>
        <p:nvPicPr>
          <p:cNvPr id="6" name="Image 5" descr="Une image contenant texte, nourriture, produits de boulangerie, Snack&#10;&#10;Description générée automatiquement">
            <a:extLst>
              <a:ext uri="{FF2B5EF4-FFF2-40B4-BE49-F238E27FC236}">
                <a16:creationId xmlns:a16="http://schemas.microsoft.com/office/drawing/2014/main" id="{54577C6D-BF89-2FA1-51A8-F477BEA070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853" y="1788594"/>
            <a:ext cx="1243211" cy="1243211"/>
          </a:xfrm>
          <a:prstGeom prst="rect">
            <a:avLst/>
          </a:prstGeom>
        </p:spPr>
      </p:pic>
      <p:pic>
        <p:nvPicPr>
          <p:cNvPr id="8" name="Image 7" descr="Une image contenant nourriture, Restauration rapide, plat, pizza&#10;&#10;Le contenu généré par l’IA peut être incorrect.">
            <a:extLst>
              <a:ext uri="{FF2B5EF4-FFF2-40B4-BE49-F238E27FC236}">
                <a16:creationId xmlns:a16="http://schemas.microsoft.com/office/drawing/2014/main" id="{CF656FBF-A9C9-F490-7CDE-9493BEA68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388" y="1984988"/>
            <a:ext cx="2856558" cy="28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4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E408-51CE-3F07-83F0-394BB6FA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88C1A0B-921B-32DF-4CFC-273A4B458ACB}"/>
              </a:ext>
            </a:extLst>
          </p:cNvPr>
          <p:cNvSpPr/>
          <p:nvPr/>
        </p:nvSpPr>
        <p:spPr>
          <a:xfrm>
            <a:off x="2627784" y="332656"/>
            <a:ext cx="388843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/>
            <a:r>
              <a:rPr lang="fr-FR" b="1" spc="-1" dirty="0">
                <a:solidFill>
                  <a:srgbClr val="0033CC"/>
                </a:solidFill>
                <a:ea typeface="+mn-lt"/>
                <a:cs typeface="+mn-lt"/>
              </a:rPr>
              <a:t>7. Programme d’activité 2025</a:t>
            </a:r>
            <a:endParaRPr lang="fr-FR" b="1" spc="-1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F5B135A-5ABF-CB0C-0431-03259263B8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B5EF38-7E51-9310-9F2D-6EDE30E28436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nationale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EC0120-2437-382F-576B-3E093E6A406B}"/>
              </a:ext>
            </a:extLst>
          </p:cNvPr>
          <p:cNvSpPr txBox="1"/>
          <p:nvPr/>
        </p:nvSpPr>
        <p:spPr>
          <a:xfrm>
            <a:off x="627303" y="1993076"/>
            <a:ext cx="787340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La Présidente ou un membre du Conseil d'Administration participent :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 Assemblée des Régions (31 mars 2025) </a:t>
            </a:r>
            <a:endParaRPr lang="fr-FR" sz="1400" dirty="0">
              <a:latin typeface="Aptos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sz="1400" dirty="0">
                <a:latin typeface="Aptos"/>
                <a:ea typeface="Calibri"/>
                <a:cs typeface="Calibri"/>
              </a:rPr>
              <a:t>À l'AG IESF National (23 juin 2025)</a:t>
            </a:r>
          </a:p>
          <a:p>
            <a:pPr marL="285750" indent="-285750">
              <a:buFont typeface="Calibri"/>
              <a:buChar char="-"/>
            </a:pPr>
            <a:r>
              <a:rPr lang="fr-FR" sz="1400" dirty="0">
                <a:latin typeface="Aptos"/>
                <a:ea typeface="Calibri"/>
                <a:cs typeface="Calibri"/>
              </a:rPr>
              <a:t>Au Congrès des Régions (16/17 Octobre 2025)</a:t>
            </a:r>
          </a:p>
        </p:txBody>
      </p:sp>
      <p:pic>
        <p:nvPicPr>
          <p:cNvPr id="5" name="Image 4" descr="Une image contenant plein air, bâtiment, Véhicule terrestre, véhicule&#10;&#10;Le contenu généré par l’IA peut être incorrect.">
            <a:extLst>
              <a:ext uri="{FF2B5EF4-FFF2-40B4-BE49-F238E27FC236}">
                <a16:creationId xmlns:a16="http://schemas.microsoft.com/office/drawing/2014/main" id="{211CB886-2C1A-4287-4556-412148D3E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38" y="4090066"/>
            <a:ext cx="3151239" cy="20290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6EA56C-2114-8A9A-3FA4-902458735A08}"/>
              </a:ext>
            </a:extLst>
          </p:cNvPr>
          <p:cNvSpPr txBox="1"/>
          <p:nvPr/>
        </p:nvSpPr>
        <p:spPr>
          <a:xfrm>
            <a:off x="323528" y="3028639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locale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24E0FA-2C2F-488B-9DE6-EA2FFE753E4C}"/>
              </a:ext>
            </a:extLst>
          </p:cNvPr>
          <p:cNvSpPr txBox="1"/>
          <p:nvPr/>
        </p:nvSpPr>
        <p:spPr>
          <a:xfrm>
            <a:off x="635496" y="3394172"/>
            <a:ext cx="7873401" cy="22929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. le Bureau se réunit sur décision de la présidente, et au moins 2 fois par an</a:t>
            </a:r>
            <a:endParaRPr lang="fr-FR" sz="1400" dirty="0">
              <a:ea typeface="Calibri"/>
              <a:cs typeface="Calibri"/>
            </a:endParaRPr>
          </a:p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. le Conseil d'Administration se réunit aussi souvent que le Bureau le juge nécessaire, et au moins 2 fois par an</a:t>
            </a:r>
          </a:p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. l' Assemblée Générale se réunit 1 fois par an</a:t>
            </a:r>
          </a:p>
          <a:p>
            <a:endParaRPr lang="fr-FR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Les réunions se passent le plus souvent 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en format hybride, à la Maison de l'Ingénieur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56 Boulevard d'Anvers, à Strasbourg 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82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133B-8748-68A3-968B-D848226E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FCA0BA8-0FEA-F25F-59E6-59D7EF053E27}"/>
              </a:ext>
            </a:extLst>
          </p:cNvPr>
          <p:cNvSpPr/>
          <p:nvPr/>
        </p:nvSpPr>
        <p:spPr>
          <a:xfrm>
            <a:off x="2627784" y="332656"/>
            <a:ext cx="4680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/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8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Cotisation 2026 et Barème frais de mission</a:t>
            </a:r>
            <a:endParaRPr lang="fr-FR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E7D091-D09F-0826-7F5E-AF6FE4F5BC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C57CB304-353C-6711-7EF6-931671D97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42" y="1815127"/>
            <a:ext cx="4906502" cy="1752908"/>
          </a:xfrm>
          <a:prstGeom prst="rect">
            <a:avLst/>
          </a:prstGeom>
          <a:ln>
            <a:solidFill>
              <a:srgbClr val="E00053"/>
            </a:solidFill>
          </a:ln>
        </p:spPr>
      </p:pic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AFDABF4E-7F06-74D2-37CB-27C6EE22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39" y="3752901"/>
            <a:ext cx="4911112" cy="1097424"/>
          </a:xfrm>
          <a:prstGeom prst="rect">
            <a:avLst/>
          </a:prstGeom>
          <a:ln>
            <a:solidFill>
              <a:srgbClr val="E00053"/>
            </a:solidFill>
          </a:ln>
        </p:spPr>
      </p:pic>
      <p:pic>
        <p:nvPicPr>
          <p:cNvPr id="10" name="Image 9" descr="Une image contenant texte, capture d’écran, Police, blanc&#10;&#10;Le contenu généré par l’IA peut être incorrect.">
            <a:extLst>
              <a:ext uri="{FF2B5EF4-FFF2-40B4-BE49-F238E27FC236}">
                <a16:creationId xmlns:a16="http://schemas.microsoft.com/office/drawing/2014/main" id="{5C53A20B-D672-743C-4419-8606949F4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32" y="5301789"/>
            <a:ext cx="4907321" cy="613390"/>
          </a:xfrm>
          <a:prstGeom prst="rect">
            <a:avLst/>
          </a:prstGeom>
          <a:ln>
            <a:solidFill>
              <a:srgbClr val="E00053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9AB0D7D-3145-3368-F384-D3F4D500EBE1}"/>
              </a:ext>
            </a:extLst>
          </p:cNvPr>
          <p:cNvSpPr txBox="1"/>
          <p:nvPr/>
        </p:nvSpPr>
        <p:spPr>
          <a:xfrm>
            <a:off x="652206" y="1348658"/>
            <a:ext cx="5102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Extrait de la page : </a:t>
            </a:r>
            <a:r>
              <a:rPr lang="en-US" sz="1400" dirty="0">
                <a:hlinkClick r:id="rId6"/>
              </a:rPr>
              <a:t>https://www.arisal.org/adherer-don/</a:t>
            </a:r>
            <a:r>
              <a:rPr lang="en-US" sz="1400" dirty="0"/>
              <a:t> </a:t>
            </a:r>
            <a:endParaRPr lang="fr-FR" sz="1400">
              <a:ea typeface="Calibri"/>
              <a:cs typeface="Calibri"/>
            </a:endParaRPr>
          </a:p>
        </p:txBody>
      </p:sp>
      <p:pic>
        <p:nvPicPr>
          <p:cNvPr id="12" name="Image 11" descr="Une image contenant motif, Graphique, pixel, conception&#10;&#10;Le contenu généré par l’IA peut être incorrect.">
            <a:extLst>
              <a:ext uri="{FF2B5EF4-FFF2-40B4-BE49-F238E27FC236}">
                <a16:creationId xmlns:a16="http://schemas.microsoft.com/office/drawing/2014/main" id="{DEDC9770-8C84-E234-8658-B37C794EB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81" y="3125019"/>
            <a:ext cx="2721897" cy="26973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2A5EE5-CFA5-9687-0582-F548EF82FB69}"/>
              </a:ext>
            </a:extLst>
          </p:cNvPr>
          <p:cNvSpPr txBox="1"/>
          <p:nvPr/>
        </p:nvSpPr>
        <p:spPr>
          <a:xfrm>
            <a:off x="3362572" y="5540288"/>
            <a:ext cx="225662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Avec minimum 120€</a:t>
            </a:r>
            <a:endParaRPr lang="fr-FR" sz="1200" dirty="0"/>
          </a:p>
        </p:txBody>
      </p:sp>
      <p:pic>
        <p:nvPicPr>
          <p:cNvPr id="14" name="Image 13" descr="Une image contenant texte, tirelire, rose, personne&#10;&#10;Le contenu généré par l’IA peut être incorrect.">
            <a:extLst>
              <a:ext uri="{FF2B5EF4-FFF2-40B4-BE49-F238E27FC236}">
                <a16:creationId xmlns:a16="http://schemas.microsoft.com/office/drawing/2014/main" id="{BABBAEBB-686D-4BD2-70EA-FD0ACB7D7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317" y="1600301"/>
            <a:ext cx="1491431" cy="1518879"/>
          </a:xfrm>
          <a:prstGeom prst="rect">
            <a:avLst/>
          </a:prstGeom>
        </p:spPr>
      </p:pic>
      <p:pic>
        <p:nvPicPr>
          <p:cNvPr id="5" name="Image 4" descr="Une image contenant Graphique, logo, Police, graphisme&#10;&#10;Le contenu généré par l’IA peut être incorrect.">
            <a:extLst>
              <a:ext uri="{FF2B5EF4-FFF2-40B4-BE49-F238E27FC236}">
                <a16:creationId xmlns:a16="http://schemas.microsoft.com/office/drawing/2014/main" id="{0257CC6B-81D5-55BA-F73D-7728DA55B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3411" y="5011327"/>
            <a:ext cx="899243" cy="5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1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AF5B5-900B-6214-8B97-AED6A86D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D96E542-323C-CF7B-3A32-A332EA06A4F0}"/>
              </a:ext>
            </a:extLst>
          </p:cNvPr>
          <p:cNvSpPr/>
          <p:nvPr/>
        </p:nvSpPr>
        <p:spPr>
          <a:xfrm>
            <a:off x="2627784" y="332656"/>
            <a:ext cx="4680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/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8.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Cotisation 2026 et Barème frais de mission</a:t>
            </a:r>
            <a:endParaRPr lang="fr-FR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98F2A93-B7DF-7606-096C-CA117791CE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DEECCF9-E871-4996-4C67-A069AACC28DC}"/>
              </a:ext>
            </a:extLst>
          </p:cNvPr>
          <p:cNvSpPr txBox="1"/>
          <p:nvPr/>
        </p:nvSpPr>
        <p:spPr>
          <a:xfrm>
            <a:off x="652206" y="1348658"/>
            <a:ext cx="6717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Extrait de la page : </a:t>
            </a:r>
            <a:r>
              <a:rPr lang="fr-FR" dirty="0">
                <a:ea typeface="+mn-lt"/>
                <a:cs typeface="+mn-lt"/>
                <a:hlinkClick r:id="rId3"/>
              </a:rPr>
              <a:t>https://www.arisal.org/arisal/formulaires/</a:t>
            </a:r>
            <a:r>
              <a:rPr lang="fr-FR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9044E72-DFD8-FDB5-6661-A224F94F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25" y="4164360"/>
            <a:ext cx="3086100" cy="2139256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B5DA341-3C31-EF8C-836A-AFE575A59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164" y="1825266"/>
            <a:ext cx="5324885" cy="21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59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8ED1-4348-811D-4731-1FFB16CB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FF2C8D-DA3F-59EA-590A-03E57292158F}"/>
              </a:ext>
            </a:extLst>
          </p:cNvPr>
          <p:cNvSpPr/>
          <p:nvPr/>
        </p:nvSpPr>
        <p:spPr>
          <a:xfrm>
            <a:off x="2461250" y="305822"/>
            <a:ext cx="5221294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4999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  <a:cs typeface="Calibri"/>
              </a:rPr>
              <a:t>9. Elections au Conseil d'administration &amp; Missions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BD3142E-3828-F2C1-5B24-11E6262B0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3">
            <a:extLst>
              <a:ext uri="{FF2B5EF4-FFF2-40B4-BE49-F238E27FC236}">
                <a16:creationId xmlns:a16="http://schemas.microsoft.com/office/drawing/2014/main" id="{656A8F01-3D20-46D2-8EBF-AE55E925108E}"/>
              </a:ext>
            </a:extLst>
          </p:cNvPr>
          <p:cNvSpPr txBox="1"/>
          <p:nvPr/>
        </p:nvSpPr>
        <p:spPr>
          <a:xfrm>
            <a:off x="257980" y="1326371"/>
            <a:ext cx="3736397" cy="163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Renouvellement des administrateurs sortants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Knut HAWERKAMP</a:t>
            </a:r>
          </a:p>
          <a:p>
            <a:r>
              <a:rPr lang="fr-FR" sz="1700" dirty="0">
                <a:ea typeface="Calibri"/>
                <a:cs typeface="Calibri"/>
              </a:rPr>
              <a:t>Jean-Marie OHLMANN </a:t>
            </a:r>
          </a:p>
          <a:p>
            <a:r>
              <a:rPr lang="fr-FR" sz="1700" dirty="0">
                <a:ea typeface="Calibri"/>
                <a:cs typeface="Calibri"/>
              </a:rPr>
              <a:t>Remi PICAND</a:t>
            </a:r>
          </a:p>
        </p:txBody>
      </p:sp>
      <p:sp>
        <p:nvSpPr>
          <p:cNvPr id="7" name="ZoneTexte 17">
            <a:extLst>
              <a:ext uri="{FF2B5EF4-FFF2-40B4-BE49-F238E27FC236}">
                <a16:creationId xmlns:a16="http://schemas.microsoft.com/office/drawing/2014/main" id="{1B42824D-33CE-46EE-9AF3-72044A9AEFD9}"/>
              </a:ext>
            </a:extLst>
          </p:cNvPr>
          <p:cNvSpPr txBox="1"/>
          <p:nvPr/>
        </p:nvSpPr>
        <p:spPr>
          <a:xfrm>
            <a:off x="277030" y="4630104"/>
            <a:ext cx="3714572" cy="12854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Nouveaux candidats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Martine DEMAY</a:t>
            </a:r>
          </a:p>
          <a:p>
            <a:r>
              <a:rPr lang="fr-FR" sz="1650" dirty="0" err="1">
                <a:ea typeface="Calibri"/>
                <a:cs typeface="Calibri"/>
              </a:rPr>
              <a:t>Adan</a:t>
            </a:r>
            <a:r>
              <a:rPr lang="fr-FR" sz="1650" dirty="0">
                <a:ea typeface="Calibri"/>
                <a:cs typeface="Calibri"/>
              </a:rPr>
              <a:t> SANTOVAL</a:t>
            </a:r>
          </a:p>
          <a:p>
            <a:r>
              <a:rPr lang="fr-FR" sz="1650" dirty="0">
                <a:ea typeface="Calibri"/>
                <a:cs typeface="Calibri"/>
              </a:rPr>
              <a:t>Xavier THOMASSIN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3C8154E5-B61C-AB14-6E31-59738D675E19}"/>
              </a:ext>
            </a:extLst>
          </p:cNvPr>
          <p:cNvSpPr txBox="1"/>
          <p:nvPr/>
        </p:nvSpPr>
        <p:spPr>
          <a:xfrm>
            <a:off x="4877604" y="1259696"/>
            <a:ext cx="3641147" cy="30050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>
                <a:ea typeface="Calibri"/>
                <a:cs typeface="Calibri"/>
              </a:rPr>
              <a:t>Continuité de mandat </a:t>
            </a:r>
          </a:p>
          <a:p>
            <a:r>
              <a:rPr lang="en-US" sz="1700" dirty="0"/>
              <a:t>Jacques BAUDOUIN</a:t>
            </a:r>
            <a:endParaRPr lang="en-US" sz="1700" dirty="0">
              <a:ea typeface="Calibri"/>
              <a:cs typeface="Calibri"/>
            </a:endParaRPr>
          </a:p>
          <a:p>
            <a:r>
              <a:rPr lang="en-US" sz="1700" dirty="0"/>
              <a:t>Thierry BECK </a:t>
            </a:r>
            <a:endParaRPr lang="en-US" sz="1700">
              <a:ea typeface="Calibri"/>
              <a:cs typeface="Calibri"/>
            </a:endParaRPr>
          </a:p>
          <a:p>
            <a:r>
              <a:rPr lang="fr-FR" sz="1700" dirty="0"/>
              <a:t>Nicole BOMO</a:t>
            </a:r>
            <a:endParaRPr lang="fr-FR" sz="1650">
              <a:ea typeface="Calibri"/>
              <a:cs typeface="Calibri"/>
            </a:endParaRPr>
          </a:p>
          <a:p>
            <a:r>
              <a:rPr lang="fr-FR" sz="1650" dirty="0"/>
              <a:t>Willy KRESSER </a:t>
            </a:r>
            <a:endParaRPr lang="fr-FR" sz="1650">
              <a:ea typeface="Calibri"/>
              <a:cs typeface="Calibri"/>
            </a:endParaRPr>
          </a:p>
          <a:p>
            <a:r>
              <a:rPr lang="fr-FR" sz="1650" dirty="0"/>
              <a:t>Sylvain LECLER </a:t>
            </a:r>
            <a:endParaRPr lang="fr-FR" sz="1650">
              <a:ea typeface="Calibri"/>
              <a:cs typeface="Calibri"/>
            </a:endParaRPr>
          </a:p>
          <a:p>
            <a:r>
              <a:rPr lang="en-US" sz="1700" dirty="0"/>
              <a:t>Thierry MARIER</a:t>
            </a:r>
            <a:endParaRPr lang="fr-FR" sz="1700">
              <a:ea typeface="Calibri"/>
              <a:cs typeface="Calibri"/>
            </a:endParaRPr>
          </a:p>
          <a:p>
            <a:r>
              <a:rPr lang="fr-FR" sz="1700" dirty="0"/>
              <a:t>Jean-Claude MUTSCHLER</a:t>
            </a:r>
            <a:endParaRPr lang="fr-FR" sz="1700">
              <a:ea typeface="Calibri"/>
              <a:cs typeface="Calibri"/>
            </a:endParaRPr>
          </a:p>
          <a:p>
            <a:r>
              <a:rPr lang="fr-FR" sz="1650" dirty="0"/>
              <a:t>Céline POLOCE </a:t>
            </a:r>
            <a:endParaRPr lang="fr-FR" sz="1250">
              <a:ea typeface="Calibri"/>
              <a:cs typeface="Calibri"/>
            </a:endParaRPr>
          </a:p>
          <a:p>
            <a:r>
              <a:rPr lang="fr-FR" sz="1650" dirty="0"/>
              <a:t>Serge RULEWSKI</a:t>
            </a:r>
            <a:endParaRPr lang="fr-FR" sz="1650" dirty="0">
              <a:ea typeface="Calibri"/>
              <a:cs typeface="Calibri"/>
            </a:endParaRPr>
          </a:p>
        </p:txBody>
      </p:sp>
      <p:sp>
        <p:nvSpPr>
          <p:cNvPr id="11" name="ZoneTexte 17">
            <a:extLst>
              <a:ext uri="{FF2B5EF4-FFF2-40B4-BE49-F238E27FC236}">
                <a16:creationId xmlns:a16="http://schemas.microsoft.com/office/drawing/2014/main" id="{348BDBF6-396C-9A51-2DB7-73943FCC4BCE}"/>
              </a:ext>
            </a:extLst>
          </p:cNvPr>
          <p:cNvSpPr txBox="1"/>
          <p:nvPr/>
        </p:nvSpPr>
        <p:spPr>
          <a:xfrm>
            <a:off x="277029" y="3115629"/>
            <a:ext cx="3714572" cy="13024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Administrateurs démissionnaires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René HUBER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Carine LANGER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Jean Jacques LUTTRINGER</a:t>
            </a:r>
          </a:p>
        </p:txBody>
      </p:sp>
      <p:sp>
        <p:nvSpPr>
          <p:cNvPr id="5" name="ZoneTexte 17">
            <a:extLst>
              <a:ext uri="{FF2B5EF4-FFF2-40B4-BE49-F238E27FC236}">
                <a16:creationId xmlns:a16="http://schemas.microsoft.com/office/drawing/2014/main" id="{3139E18D-6BF7-17A1-9CB6-4661A772901C}"/>
              </a:ext>
            </a:extLst>
          </p:cNvPr>
          <p:cNvSpPr txBox="1"/>
          <p:nvPr/>
        </p:nvSpPr>
        <p:spPr>
          <a:xfrm>
            <a:off x="4953804" y="4477704"/>
            <a:ext cx="3619322" cy="10130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Membres d'honneur</a:t>
            </a:r>
            <a:endParaRPr lang="fr-FR" dirty="0"/>
          </a:p>
          <a:p>
            <a:r>
              <a:rPr lang="fr-FR" sz="1700" dirty="0">
                <a:ea typeface="Calibri"/>
                <a:cs typeface="Calibri"/>
              </a:rPr>
              <a:t>Jean BOULEAU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Marie-Christine CRETON</a:t>
            </a:r>
            <a:endParaRPr lang="fr-FR" sz="1250" b="1" dirty="0">
              <a:ea typeface="Calibri"/>
              <a:cs typeface="Calibri"/>
            </a:endParaRPr>
          </a:p>
        </p:txBody>
      </p:sp>
      <p:pic>
        <p:nvPicPr>
          <p:cNvPr id="6" name="Image 5" descr="🙏">
            <a:extLst>
              <a:ext uri="{FF2B5EF4-FFF2-40B4-BE49-F238E27FC236}">
                <a16:creationId xmlns:a16="http://schemas.microsoft.com/office/drawing/2014/main" id="{6E38F01A-23B3-67B4-B698-8ED92D985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42875"/>
            <a:ext cx="152400" cy="152400"/>
          </a:xfrm>
          <a:prstGeom prst="rect">
            <a:avLst/>
          </a:prstGeom>
        </p:spPr>
      </p:pic>
      <p:pic>
        <p:nvPicPr>
          <p:cNvPr id="9" name="Image 8" descr="🌟">
            <a:extLst>
              <a:ext uri="{FF2B5EF4-FFF2-40B4-BE49-F238E27FC236}">
                <a16:creationId xmlns:a16="http://schemas.microsoft.com/office/drawing/2014/main" id="{72ADE7D1-9EAB-0E0F-40A7-855ACDF7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8575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2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133B-8748-68A3-968B-D848226E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E7D091-D09F-0826-7F5E-AF6FE4F5BC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6B7CDA6-C2AA-B47C-35FB-6E9BE8324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207647"/>
              </p:ext>
            </p:extLst>
          </p:nvPr>
        </p:nvGraphicFramePr>
        <p:xfrm>
          <a:off x="1000841" y="1115858"/>
          <a:ext cx="3474020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89214">
                  <a:extLst>
                    <a:ext uri="{9D8B030D-6E8A-4147-A177-3AD203B41FA5}">
                      <a16:colId xmlns:a16="http://schemas.microsoft.com/office/drawing/2014/main" val="520133685"/>
                    </a:ext>
                  </a:extLst>
                </a:gridCol>
                <a:gridCol w="2384806">
                  <a:extLst>
                    <a:ext uri="{9D8B030D-6E8A-4147-A177-3AD203B41FA5}">
                      <a16:colId xmlns:a16="http://schemas.microsoft.com/office/drawing/2014/main" val="3554157821"/>
                    </a:ext>
                  </a:extLst>
                </a:gridCol>
              </a:tblGrid>
              <a:tr h="2972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Prénom Nom</a:t>
                      </a:r>
                      <a:endParaRPr lang="fr-FR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Rôles et ou Missions à attribuer aux membres du CA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9218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dirty="0"/>
                        <a:t>Président Nicole BOMO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36674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Vice Président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69430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Secrétaire Général Willy KRESSLER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2266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Secrétaire Général adjoint </a:t>
                      </a:r>
                      <a:r>
                        <a:rPr lang="fr-FR" sz="1100" u="none" strike="noStrike" noProof="0" dirty="0" err="1">
                          <a:solidFill>
                            <a:srgbClr val="000000"/>
                          </a:solidFill>
                        </a:rPr>
                        <a:t>Adan</a:t>
                      </a: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 SANTOVAL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1129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Trésorier Sylvain LECLER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1847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PMIS Mathieu BLASSELLE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416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dirty="0"/>
                        <a:t>Newsletter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496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err="1">
                          <a:solidFill>
                            <a:srgbClr val="000000"/>
                          </a:solidFill>
                        </a:rPr>
                        <a:t>linkedin</a:t>
                      </a: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fr-FR" sz="1100" u="none" strike="noStrike" noProof="0" err="1">
                          <a:solidFill>
                            <a:srgbClr val="000000"/>
                          </a:solidFill>
                        </a:rPr>
                        <a:t>facebook</a:t>
                      </a:r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8320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Partenariat </a:t>
                      </a:r>
                      <a:r>
                        <a:rPr lang="fr-FR" sz="1100" u="none" strike="noStrike" noProof="0" dirty="0" err="1">
                          <a:solidFill>
                            <a:srgbClr val="000000"/>
                          </a:solidFill>
                        </a:rPr>
                        <a:t>Kidslab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64296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Partenariat VDI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44648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Partenariat Femmes &amp; Sciences Nicole BOMO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21794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Partenariat Alsace Tech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363841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EB7948AF-CA63-C0D2-9BD1-D3AF0B9BC9B5}"/>
              </a:ext>
            </a:extLst>
          </p:cNvPr>
          <p:cNvSpPr/>
          <p:nvPr/>
        </p:nvSpPr>
        <p:spPr>
          <a:xfrm>
            <a:off x="2484909" y="289435"/>
            <a:ext cx="5221294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4999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  <a:cs typeface="Calibri"/>
              </a:rPr>
              <a:t>9. Elections au Conseil d'administration &amp; Missions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4D24145-F721-D2AF-AB7E-66DD2F017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982297"/>
              </p:ext>
            </p:extLst>
          </p:nvPr>
        </p:nvGraphicFramePr>
        <p:xfrm>
          <a:off x="4781550" y="1114424"/>
          <a:ext cx="3482214" cy="502919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91783">
                  <a:extLst>
                    <a:ext uri="{9D8B030D-6E8A-4147-A177-3AD203B41FA5}">
                      <a16:colId xmlns:a16="http://schemas.microsoft.com/office/drawing/2014/main" val="520133685"/>
                    </a:ext>
                  </a:extLst>
                </a:gridCol>
                <a:gridCol w="2390431">
                  <a:extLst>
                    <a:ext uri="{9D8B030D-6E8A-4147-A177-3AD203B41FA5}">
                      <a16:colId xmlns:a16="http://schemas.microsoft.com/office/drawing/2014/main" val="3554157821"/>
                    </a:ext>
                  </a:extLst>
                </a:gridCol>
              </a:tblGrid>
              <a:tr h="5880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Prénom Nom</a:t>
                      </a:r>
                      <a:endParaRPr lang="fr-FR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Rôles et ou Missions à attribuer aux membres du CA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921889"/>
                  </a:ext>
                </a:extLst>
              </a:tr>
              <a:tr h="46400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Fête de la Science Haut Rhin Martine DEMAY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215884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Fête de la Science Bas Rhin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3667422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Concours OSI</a:t>
                      </a:r>
                      <a:endParaRPr lang="fr-FR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226630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Concours </a:t>
                      </a:r>
                      <a:r>
                        <a:rPr lang="fr-FR" sz="11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Cgenial</a:t>
                      </a:r>
                      <a:endParaRPr lang="fr-FR" sz="11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112998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Salon Studyrama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184781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Salon l'Etudiant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49600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 err="1">
                          <a:solidFill>
                            <a:srgbClr val="000000"/>
                          </a:solidFill>
                        </a:rPr>
                        <a:t>Labellis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832037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Mise à jour du site Internet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4464893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Concours "réinventer la planète"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054240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Semaine de l'Industrie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074594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454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997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B284-25B7-7EF7-6119-E4F0A48B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A558152-B4B2-2630-7A43-96F51758FEA2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10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Désignation des commissaires aux comptes 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F9CE31E-63CE-0954-ECA7-2D0B05439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D5FF38-F099-E4CE-9C97-45DA4ACD8F6D}"/>
              </a:ext>
            </a:extLst>
          </p:cNvPr>
          <p:cNvSpPr txBox="1"/>
          <p:nvPr/>
        </p:nvSpPr>
        <p:spPr>
          <a:xfrm>
            <a:off x="971600" y="1412776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Historique des dernières années</a:t>
            </a:r>
            <a:endParaRPr lang="fr-FR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95C61679-91B6-11B8-FA6D-24EE2F2CB1D5}"/>
              </a:ext>
            </a:extLst>
          </p:cNvPr>
          <p:cNvSpPr txBox="1"/>
          <p:nvPr/>
        </p:nvSpPr>
        <p:spPr>
          <a:xfrm>
            <a:off x="1078271" y="1791110"/>
            <a:ext cx="420984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2020.03 : Maurice FRACASSI et Jean-Pierre FREUND</a:t>
            </a:r>
          </a:p>
          <a:p>
            <a:r>
              <a:rPr lang="en-US" sz="120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2021.05 : Maurice FRACASSI et Jean-Pierre FREUND</a:t>
            </a:r>
            <a:endParaRPr lang="en-US">
              <a:solidFill>
                <a:schemeClr val="bg1">
                  <a:lumMod val="49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2022.06 : Maurice FRACASSI et Jean-Pierre FREUND</a:t>
            </a:r>
            <a:endParaRPr lang="fr-FR" dirty="0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2023.03 : Maurice Fracassi, Martine Demay</a:t>
            </a:r>
            <a:endParaRPr lang="en-US" sz="1200" dirty="0">
              <a:solidFill>
                <a:schemeClr val="bg1">
                  <a:lumMod val="49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2024.05 : Maurice Fracassi, Martine Demay</a:t>
            </a:r>
            <a:endParaRPr lang="en-US" sz="1200">
              <a:solidFill>
                <a:schemeClr val="bg1">
                  <a:lumMod val="49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  <a:ea typeface="Calibri"/>
                <a:cs typeface="Calibri"/>
              </a:rPr>
              <a:t>2025.02 : Maurice Fracassi, Martine Demay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231935-1BB6-D189-E20C-7EB31F123A4D}"/>
              </a:ext>
            </a:extLst>
          </p:cNvPr>
          <p:cNvSpPr txBox="1"/>
          <p:nvPr/>
        </p:nvSpPr>
        <p:spPr>
          <a:xfrm>
            <a:off x="2102309" y="3846260"/>
            <a:ext cx="666475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Proposition réviseurs aux comptes pour l'année prochaine</a:t>
            </a:r>
            <a:endParaRPr lang="fr-FR" dirty="0"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C82B9C3F-9471-2311-2A9D-1707404ADF06}"/>
              </a:ext>
            </a:extLst>
          </p:cNvPr>
          <p:cNvSpPr txBox="1"/>
          <p:nvPr/>
        </p:nvSpPr>
        <p:spPr>
          <a:xfrm>
            <a:off x="4644357" y="5244077"/>
            <a:ext cx="3417956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highlight>
                  <a:srgbClr val="FFFF00"/>
                </a:highlight>
                <a:latin typeface="Arial"/>
                <a:cs typeface="Arial"/>
              </a:rPr>
              <a:t>quelqu'un d'autre ?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797090F-E35B-49A5-99D7-ABA171302C7A}"/>
              </a:ext>
            </a:extLst>
          </p:cNvPr>
          <p:cNvSpPr txBox="1"/>
          <p:nvPr/>
        </p:nvSpPr>
        <p:spPr>
          <a:xfrm>
            <a:off x="2798916" y="4224594"/>
            <a:ext cx="420984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trike="sngStrike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Martine Demay </a:t>
            </a:r>
            <a:endParaRPr lang="fr-FR" sz="1600" b="1" strike="sngStrike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en-US" sz="1600" b="1" dirty="0">
              <a:solidFill>
                <a:schemeClr val="bg1">
                  <a:lumMod val="49000"/>
                </a:schemeClr>
              </a:solidFill>
              <a:latin typeface="Century Gothic"/>
            </a:endParaRPr>
          </a:p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Maurice Fracassi</a:t>
            </a:r>
            <a:endParaRPr lang="en-US" sz="1600" b="1" dirty="0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en-US" sz="1200" dirty="0">
              <a:solidFill>
                <a:schemeClr val="bg1">
                  <a:lumMod val="49000"/>
                </a:schemeClr>
              </a:solidFill>
              <a:latin typeface="Century Gothic"/>
              <a:ea typeface="Calibri"/>
              <a:cs typeface="Calibri"/>
            </a:endParaRPr>
          </a:p>
          <a:p>
            <a:endParaRPr lang="en-US" sz="1200" dirty="0">
              <a:solidFill>
                <a:schemeClr val="bg1">
                  <a:lumMod val="49000"/>
                </a:schemeClr>
              </a:solidFill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256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C4D2-371C-157D-0FEB-28A7A480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0024D84-0F3D-314E-028E-9EF0B15A0823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Fin de l'Assemblée Générale 2025</a:t>
            </a:r>
            <a:endParaRPr lang="fr-FR" b="1" spc="-1" dirty="0">
              <a:solidFill>
                <a:srgbClr val="0033CC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4D35221-D5F6-A297-4A07-02246F1C9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2433DC-42FC-C1FC-3862-800BAE95B93B}"/>
              </a:ext>
            </a:extLst>
          </p:cNvPr>
          <p:cNvSpPr txBox="1"/>
          <p:nvPr/>
        </p:nvSpPr>
        <p:spPr>
          <a:xfrm>
            <a:off x="2102309" y="4796712"/>
            <a:ext cx="66483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La Présidente vous invite tous les membres du Conseil d'Administration présents à se rassembler pour faire une photo</a:t>
            </a:r>
            <a:endParaRPr lang="fr-FR" dirty="0"/>
          </a:p>
        </p:txBody>
      </p:sp>
      <p:pic>
        <p:nvPicPr>
          <p:cNvPr id="11" name="Image 10" descr="Une image contenant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2D261D2-846E-29E2-4EC2-EA61768F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553" y="1231952"/>
            <a:ext cx="5600700" cy="2771775"/>
          </a:xfrm>
          <a:prstGeom prst="rect">
            <a:avLst/>
          </a:prstGeom>
        </p:spPr>
      </p:pic>
      <p:pic>
        <p:nvPicPr>
          <p:cNvPr id="12" name="Image 11" descr="Une image contenant croquis, dessin, caméra&#10;&#10;Le contenu généré par l’IA peut être incorrect.">
            <a:extLst>
              <a:ext uri="{FF2B5EF4-FFF2-40B4-BE49-F238E27FC236}">
                <a16:creationId xmlns:a16="http://schemas.microsoft.com/office/drawing/2014/main" id="{94A12293-6E5A-0220-F079-F7F293506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11" y="4457596"/>
            <a:ext cx="1666261" cy="13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FA65B-8816-95D4-8BB5-81D24A89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88EB6EB-C808-8D1D-9581-05DF51451259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2A78A1A-FDEE-FE14-1BF9-12B41C55C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75EA96-0354-992E-3D89-A922E418679A}"/>
              </a:ext>
            </a:extLst>
          </p:cNvPr>
          <p:cNvSpPr txBox="1"/>
          <p:nvPr/>
        </p:nvSpPr>
        <p:spPr>
          <a:xfrm>
            <a:off x="971600" y="1412776"/>
            <a:ext cx="73448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ARISAL / IESF-Alsace a plusieurs types d’activités :</a:t>
            </a:r>
          </a:p>
          <a:p>
            <a:endParaRPr lang="fr-FR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/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PMIS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: devenu l’activité la plus importante sous la présidence de Nicole BOMO (Salon Studyrama / L’Etudiant, Nuit de l’orientation, Fête de la Science, etc.)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Partenariat (Femmes et sciences, 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Kidslab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etc.)</a:t>
            </a:r>
          </a:p>
          <a:p>
            <a:pPr lvl="0"/>
            <a:endParaRPr lang="fr-FR" b="1" dirty="0">
              <a:latin typeface="Arial" panose="020B06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/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Sciences &amp; Techniques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: JNI, Conférences, Visites (usine, centre de de recherche, start-up, etc.) Partenaires : les groupements d’ingénieurs (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Intermines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VDI etc.)</a:t>
            </a:r>
            <a:endParaRPr lang="fr-FR" sz="20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/>
            <a:endParaRPr lang="fr-FR" sz="2000" b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/>
            <a:r>
              <a:rPr lang="fr-FR" sz="20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Réseautage &amp; 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Convivialité :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sorties randonnées avec partenaires (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Intermines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VDI, etc.), Repas pour adhérents et partenaires</a:t>
            </a:r>
          </a:p>
          <a:p>
            <a:pPr lvl="0"/>
            <a:endParaRPr lang="fr-FR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/>
            <a:r>
              <a:rPr lang="fr-FR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Vie associative : </a:t>
            </a:r>
            <a:r>
              <a:rPr lang="fr-FR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réunions bureau, réunion Présidents des Groupements, Congrès des Régions, …</a:t>
            </a:r>
            <a:endParaRPr lang="fr-FR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12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C37EF-182C-7FED-41D7-BE8160E0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80F9A62-4D95-19D6-5B65-1B2B0F78D3EB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092383C-8A94-5C28-2585-4B3B4B11B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0A91FE-AD98-C7A7-88A4-EF93599B32CE}"/>
              </a:ext>
            </a:extLst>
          </p:cNvPr>
          <p:cNvSpPr txBox="1"/>
          <p:nvPr/>
        </p:nvSpPr>
        <p:spPr>
          <a:xfrm>
            <a:off x="251520" y="2708920"/>
            <a:ext cx="860444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</a:t>
            </a:r>
          </a:p>
          <a:p>
            <a:pPr algn="ctr"/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Promotion des Métiers de l’Ingénieur et du Scientifique</a:t>
            </a:r>
            <a:endParaRPr lang="fr-FR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E2F17750-9D6D-C574-D013-D33E8A397A3E}"/>
              </a:ext>
            </a:extLst>
          </p:cNvPr>
          <p:cNvSpPr txBox="1"/>
          <p:nvPr/>
        </p:nvSpPr>
        <p:spPr>
          <a:xfrm>
            <a:off x="1692633" y="4436196"/>
            <a:ext cx="5763461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Bilan Saison 2023/2024, pour la PMIS</a:t>
            </a:r>
            <a:endParaRPr lang="fr-FR"/>
          </a:p>
          <a:p>
            <a:pPr algn="ctr"/>
            <a:endParaRPr lang="fr-FR" sz="1400" dirty="0">
              <a:latin typeface="Arial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algn="ctr"/>
            <a:r>
              <a:rPr lang="fr-FR" sz="1400" b="1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385 </a:t>
            </a:r>
            <a:r>
              <a:rPr lang="fr-FR" sz="1400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heures de bénévolat</a:t>
            </a:r>
            <a:endParaRPr lang="fr-FR" sz="14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algn="ctr"/>
            <a:r>
              <a:rPr lang="fr-FR" sz="1400" b="1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20 </a:t>
            </a:r>
            <a:r>
              <a:rPr lang="fr-FR" sz="1400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interventions</a:t>
            </a:r>
            <a:endParaRPr lang="fr-FR" sz="14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algn="ctr"/>
            <a:r>
              <a:rPr lang="fr-FR" sz="1400" b="1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30 </a:t>
            </a:r>
            <a:r>
              <a:rPr lang="fr-FR" sz="1400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intervenants</a:t>
            </a:r>
          </a:p>
          <a:p>
            <a:pPr algn="ctr"/>
            <a:r>
              <a:rPr lang="fr-FR" sz="1400" b="1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1390 </a:t>
            </a:r>
            <a:r>
              <a:rPr lang="fr-FR" sz="1400" dirty="0">
                <a:latin typeface="Arial"/>
                <a:ea typeface="Times New Roman" panose="02020603050405020304" pitchFamily="18" charset="0"/>
                <a:cs typeface="Aptos" panose="020B0004020202020204" pitchFamily="34" charset="0"/>
              </a:rPr>
              <a:t>jeunes rencontrés</a:t>
            </a:r>
          </a:p>
        </p:txBody>
      </p:sp>
    </p:spTree>
    <p:extLst>
      <p:ext uri="{BB962C8B-B14F-4D97-AF65-F5344CB8AC3E}">
        <p14:creationId xmlns:p14="http://schemas.microsoft.com/office/powerpoint/2010/main" val="62395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410F9-FCB6-7278-1793-7B061D390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35BBB09-E13A-1C14-AE03-5995A4AA8CF8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3B9B3C6-8239-7FCB-2079-9A510528EC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2E3BE3-CA43-F7B9-BB74-DB3D1C4DF68D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Salons Studyrama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 descr="Une image contenant texte, capture d’écran, habits, homme&#10;&#10;Description générée automatiquement">
            <a:extLst>
              <a:ext uri="{FF2B5EF4-FFF2-40B4-BE49-F238E27FC236}">
                <a16:creationId xmlns:a16="http://schemas.microsoft.com/office/drawing/2014/main" id="{1FDA09E8-9E77-6769-B242-3FEF4C9363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173" y="1041925"/>
            <a:ext cx="2000270" cy="3821469"/>
          </a:xfrm>
          <a:prstGeom prst="rect">
            <a:avLst/>
          </a:prstGeom>
        </p:spPr>
      </p:pic>
      <p:pic>
        <p:nvPicPr>
          <p:cNvPr id="8" name="Image 7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4B78DFA1-CB57-5FE2-FE4B-5C7DF564D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21" y="1984645"/>
            <a:ext cx="1642986" cy="1494675"/>
          </a:xfrm>
          <a:prstGeom prst="rect">
            <a:avLst/>
          </a:prstGeom>
        </p:spPr>
      </p:pic>
      <p:pic>
        <p:nvPicPr>
          <p:cNvPr id="2" name="Image 1" descr="Une image contenant texte, capture d’écran, Police, affiche&#10;&#10;Description générée automatiquement">
            <a:extLst>
              <a:ext uri="{FF2B5EF4-FFF2-40B4-BE49-F238E27FC236}">
                <a16:creationId xmlns:a16="http://schemas.microsoft.com/office/drawing/2014/main" id="{E12EE9AC-E54A-B713-C074-5F6160717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00" y="1981200"/>
            <a:ext cx="1828800" cy="1724025"/>
          </a:xfrm>
          <a:prstGeom prst="rect">
            <a:avLst/>
          </a:prstGeom>
        </p:spPr>
      </p:pic>
      <p:pic>
        <p:nvPicPr>
          <p:cNvPr id="7" name="Image 6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E3617067-85EA-92E0-47B0-B31F93DF8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" y="3829050"/>
            <a:ext cx="1733550" cy="1733550"/>
          </a:xfrm>
          <a:prstGeom prst="rect">
            <a:avLst/>
          </a:prstGeom>
        </p:spPr>
      </p:pic>
      <p:pic>
        <p:nvPicPr>
          <p:cNvPr id="9" name="Image 8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0101075B-8485-995F-E211-268CCA4AE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325" y="3810000"/>
            <a:ext cx="1733550" cy="1724025"/>
          </a:xfrm>
          <a:prstGeom prst="rect">
            <a:avLst/>
          </a:prstGeom>
        </p:spPr>
      </p:pic>
      <p:pic>
        <p:nvPicPr>
          <p:cNvPr id="10" name="Image 9" descr="Une image contenant texte, personne, habit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8BF2ACF-5B0D-EC41-EA82-A7CD546CB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113" y="1681163"/>
            <a:ext cx="2190750" cy="3590925"/>
          </a:xfrm>
          <a:prstGeom prst="rect">
            <a:avLst/>
          </a:prstGeom>
        </p:spPr>
      </p:pic>
      <p:pic>
        <p:nvPicPr>
          <p:cNvPr id="11" name="Image 10" descr="Une image contenant texte, habits, homme, femme&#10;&#10;Le contenu généré par l’IA peut être incorrect.">
            <a:extLst>
              <a:ext uri="{FF2B5EF4-FFF2-40B4-BE49-F238E27FC236}">
                <a16:creationId xmlns:a16="http://schemas.microsoft.com/office/drawing/2014/main" id="{120C5D1B-99E5-366E-D112-46DDF41A1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3713" y="2847975"/>
            <a:ext cx="22955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9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ED49D-1FE2-01AF-E566-8907A168B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FCDD945-EA1E-CE72-9185-A0B9FB83AF4C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F0749DE-7A65-91FB-B122-FA9CC8121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A94F1F-58F1-F462-38B5-4AFE1107C342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PMIS – Salons l’Etudiant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 descr="Une image contenant texte, capture d’écran, Police, affiche&#10;&#10;Description générée automatiquement">
            <a:extLst>
              <a:ext uri="{FF2B5EF4-FFF2-40B4-BE49-F238E27FC236}">
                <a16:creationId xmlns:a16="http://schemas.microsoft.com/office/drawing/2014/main" id="{6D7AA30E-E4F6-C102-79D7-AC3E369A59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692" y="2802517"/>
            <a:ext cx="2293032" cy="3233075"/>
          </a:xfrm>
          <a:prstGeom prst="rect">
            <a:avLst/>
          </a:prstGeom>
          <a:ln>
            <a:solidFill>
              <a:srgbClr val="E00053"/>
            </a:solidFill>
          </a:ln>
        </p:spPr>
      </p:pic>
      <p:pic>
        <p:nvPicPr>
          <p:cNvPr id="7" name="Image 6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FA9F6D46-BB35-30B7-1C2D-ED4C48769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87" y="1869088"/>
            <a:ext cx="2046327" cy="289029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23C8AC-3F8A-3052-45B3-8BC963932C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346" y="1158300"/>
            <a:ext cx="2559952" cy="4888539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317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AA659-85F9-CB9E-A3F1-C0643630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D6158D21-403B-64A8-B7A7-C432DEEE3FAF}"/>
              </a:ext>
            </a:extLst>
          </p:cNvPr>
          <p:cNvSpPr/>
          <p:nvPr/>
        </p:nvSpPr>
        <p:spPr>
          <a:xfrm>
            <a:off x="2627784" y="332656"/>
            <a:ext cx="3888432" cy="388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3.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moral pour l’exercice 2024</a:t>
            </a:r>
            <a:endParaRPr lang="fr-FR" sz="1800" b="1" strike="noStrike" spc="-1" dirty="0">
              <a:solidFill>
                <a:srgbClr val="0047FF"/>
              </a:solidFill>
              <a:latin typeface="Arial"/>
              <a:cs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4C22CC8-5DF4-A489-F290-7FBAA1FF2C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16FA54-E5BE-369E-A6CC-3EC4F7C0F116}"/>
              </a:ext>
            </a:extLst>
          </p:cNvPr>
          <p:cNvSpPr txBox="1"/>
          <p:nvPr/>
        </p:nvSpPr>
        <p:spPr>
          <a:xfrm>
            <a:off x="323528" y="1340768"/>
            <a:ext cx="734481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PMIS – Nuit de l’Orientation, </a:t>
            </a:r>
            <a:r>
              <a:rPr lang="fr-FR" b="1" dirty="0">
                <a:latin typeface="Arial"/>
                <a:ea typeface="Aptos" panose="020B0004020202020204" pitchFamily="34" charset="0"/>
                <a:cs typeface="Arial"/>
              </a:rPr>
              <a:t>Intervention dans les établissements</a:t>
            </a:r>
            <a:endParaRPr lang="fr-FR" dirty="0">
              <a:latin typeface="Arial"/>
              <a:ea typeface="Aptos" panose="020B0004020202020204" pitchFamily="34" charset="0"/>
              <a:cs typeface="Arial"/>
            </a:endParaRPr>
          </a:p>
          <a:p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Image 5" descr="Une image contenant texte, Visage humain, capture d’écran, affiche&#10;&#10;Description générée automatiquement">
            <a:extLst>
              <a:ext uri="{FF2B5EF4-FFF2-40B4-BE49-F238E27FC236}">
                <a16:creationId xmlns:a16="http://schemas.microsoft.com/office/drawing/2014/main" id="{A6737736-957E-25F5-4464-F684049310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916832"/>
            <a:ext cx="2991829" cy="4221088"/>
          </a:xfrm>
          <a:prstGeom prst="rect">
            <a:avLst/>
          </a:prstGeom>
          <a:ln>
            <a:solidFill>
              <a:srgbClr val="0043FF"/>
            </a:solidFill>
          </a:ln>
        </p:spPr>
      </p:pic>
      <p:pic>
        <p:nvPicPr>
          <p:cNvPr id="2" name="Image 1" descr="Une image contenant habits, texte, chaise, meubles&#10;&#10;Le contenu généré par l’IA peut être incorrect.">
            <a:extLst>
              <a:ext uri="{FF2B5EF4-FFF2-40B4-BE49-F238E27FC236}">
                <a16:creationId xmlns:a16="http://schemas.microsoft.com/office/drawing/2014/main" id="{987669E1-FFDA-4B9B-CB64-D3834D53B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081" y="2113217"/>
            <a:ext cx="2990031" cy="31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8079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27427</TotalTime>
  <Words>1290</Words>
  <Application>Microsoft Office PowerPoint</Application>
  <PresentationFormat>Affichage à l'écran (4:3)</PresentationFormat>
  <Paragraphs>237</Paragraphs>
  <Slides>47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Century Gothic</vt:lpstr>
      <vt:lpstr>Copperplate Gothic Bold</vt:lpstr>
      <vt:lpstr>Copperplate Std 33 BC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Michel COUREAU</dc:creator>
  <cp:lastModifiedBy>Nicole BOMO</cp:lastModifiedBy>
  <cp:revision>2738</cp:revision>
  <cp:lastPrinted>2022-04-06T09:25:14Z</cp:lastPrinted>
  <dcterms:created xsi:type="dcterms:W3CDTF">2013-04-19T15:06:23Z</dcterms:created>
  <dcterms:modified xsi:type="dcterms:W3CDTF">2025-03-13T15:52:09Z</dcterms:modified>
</cp:coreProperties>
</file>